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4"/>
  </p:notesMasterIdLst>
  <p:handoutMasterIdLst>
    <p:handoutMasterId r:id="rId25"/>
  </p:handoutMasterIdLst>
  <p:sldIdLst>
    <p:sldId id="547" r:id="rId2"/>
    <p:sldId id="550" r:id="rId3"/>
    <p:sldId id="737" r:id="rId4"/>
    <p:sldId id="769" r:id="rId5"/>
    <p:sldId id="778" r:id="rId6"/>
    <p:sldId id="764" r:id="rId7"/>
    <p:sldId id="779" r:id="rId8"/>
    <p:sldId id="766" r:id="rId9"/>
    <p:sldId id="689" r:id="rId10"/>
    <p:sldId id="770" r:id="rId11"/>
    <p:sldId id="771" r:id="rId12"/>
    <p:sldId id="772" r:id="rId13"/>
    <p:sldId id="774" r:id="rId14"/>
    <p:sldId id="773" r:id="rId15"/>
    <p:sldId id="775" r:id="rId16"/>
    <p:sldId id="777" r:id="rId17"/>
    <p:sldId id="780" r:id="rId18"/>
    <p:sldId id="562" r:id="rId19"/>
    <p:sldId id="554" r:id="rId20"/>
    <p:sldId id="745" r:id="rId21"/>
    <p:sldId id="552" r:id="rId22"/>
    <p:sldId id="553" r:id="rId2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37"/>
            <p14:sldId id="769"/>
            <p14:sldId id="778"/>
            <p14:sldId id="764"/>
            <p14:sldId id="779"/>
            <p14:sldId id="766"/>
            <p14:sldId id="689"/>
            <p14:sldId id="770"/>
            <p14:sldId id="771"/>
            <p14:sldId id="772"/>
            <p14:sldId id="774"/>
            <p14:sldId id="773"/>
            <p14:sldId id="775"/>
            <p14:sldId id="777"/>
            <p14:sldId id="780"/>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1A1FF-5DFB-425A-BA26-37EBF7FFDFA3}" v="44" dt="2023-09-22T14:06:07.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14" d="100"/>
          <a:sy n="114" d="100"/>
        </p:scale>
        <p:origin x="184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ren Patel" userId="ab320d50-0cc7-4dc9-a0ad-04af80c50be0" providerId="ADAL" clId="{ABB1A1FF-5DFB-425A-BA26-37EBF7FFDFA3}"/>
    <pc:docChg chg="custSel delSld modSld modSection modShowInfo">
      <pc:chgData name="Hiren Patel" userId="ab320d50-0cc7-4dc9-a0ad-04af80c50be0" providerId="ADAL" clId="{ABB1A1FF-5DFB-425A-BA26-37EBF7FFDFA3}" dt="2023-09-22T14:06:07.127" v="76"/>
      <pc:docMkLst>
        <pc:docMk/>
      </pc:docMkLst>
      <pc:sldChg chg="modSp mod modTransition">
        <pc:chgData name="Hiren Patel" userId="ab320d50-0cc7-4dc9-a0ad-04af80c50be0" providerId="ADAL" clId="{ABB1A1FF-5DFB-425A-BA26-37EBF7FFDFA3}" dt="2023-09-22T13:50:19.308" v="1" actId="27636"/>
        <pc:sldMkLst>
          <pc:docMk/>
          <pc:sldMk cId="1323974343" sldId="547"/>
        </pc:sldMkLst>
        <pc:spChg chg="mod">
          <ac:chgData name="Hiren Patel" userId="ab320d50-0cc7-4dc9-a0ad-04af80c50be0" providerId="ADAL" clId="{ABB1A1FF-5DFB-425A-BA26-37EBF7FFDFA3}" dt="2023-09-22T13:50:19.308" v="1" actId="27636"/>
          <ac:spMkLst>
            <pc:docMk/>
            <pc:sldMk cId="1323974343" sldId="547"/>
            <ac:spMk id="2" creationId="{00000000-0000-0000-0000-000000000000}"/>
          </ac:spMkLst>
        </pc:spChg>
      </pc:sldChg>
      <pc:sldChg chg="modTransition">
        <pc:chgData name="Hiren Patel" userId="ab320d50-0cc7-4dc9-a0ad-04af80c50be0" providerId="ADAL" clId="{ABB1A1FF-5DFB-425A-BA26-37EBF7FFDFA3}" dt="2023-09-22T13:50:19.275" v="0"/>
        <pc:sldMkLst>
          <pc:docMk/>
          <pc:sldMk cId="3857443704" sldId="550"/>
        </pc:sldMkLst>
      </pc:sldChg>
      <pc:sldChg chg="modTransition">
        <pc:chgData name="Hiren Patel" userId="ab320d50-0cc7-4dc9-a0ad-04af80c50be0" providerId="ADAL" clId="{ABB1A1FF-5DFB-425A-BA26-37EBF7FFDFA3}" dt="2023-09-22T13:50:19.275" v="0"/>
        <pc:sldMkLst>
          <pc:docMk/>
          <pc:sldMk cId="3469754058" sldId="552"/>
        </pc:sldMkLst>
      </pc:sldChg>
      <pc:sldChg chg="modTransition">
        <pc:chgData name="Hiren Patel" userId="ab320d50-0cc7-4dc9-a0ad-04af80c50be0" providerId="ADAL" clId="{ABB1A1FF-5DFB-425A-BA26-37EBF7FFDFA3}" dt="2023-09-22T13:50:19.275" v="0"/>
        <pc:sldMkLst>
          <pc:docMk/>
          <pc:sldMk cId="844983448" sldId="553"/>
        </pc:sldMkLst>
      </pc:sldChg>
      <pc:sldChg chg="modTransition">
        <pc:chgData name="Hiren Patel" userId="ab320d50-0cc7-4dc9-a0ad-04af80c50be0" providerId="ADAL" clId="{ABB1A1FF-5DFB-425A-BA26-37EBF7FFDFA3}" dt="2023-09-22T13:50:19.275" v="0"/>
        <pc:sldMkLst>
          <pc:docMk/>
          <pc:sldMk cId="1615438448" sldId="554"/>
        </pc:sldMkLst>
      </pc:sldChg>
      <pc:sldChg chg="modTransition">
        <pc:chgData name="Hiren Patel" userId="ab320d50-0cc7-4dc9-a0ad-04af80c50be0" providerId="ADAL" clId="{ABB1A1FF-5DFB-425A-BA26-37EBF7FFDFA3}" dt="2023-09-22T13:50:19.275" v="0"/>
        <pc:sldMkLst>
          <pc:docMk/>
          <pc:sldMk cId="3446543318" sldId="562"/>
        </pc:sldMkLst>
      </pc:sldChg>
      <pc:sldChg chg="delSp modSp mod modTransition delAnim modAnim">
        <pc:chgData name="Hiren Patel" userId="ab320d50-0cc7-4dc9-a0ad-04af80c50be0" providerId="ADAL" clId="{ABB1A1FF-5DFB-425A-BA26-37EBF7FFDFA3}" dt="2023-09-22T13:55:35.258" v="32" actId="478"/>
        <pc:sldMkLst>
          <pc:docMk/>
          <pc:sldMk cId="4140673580" sldId="689"/>
        </pc:sldMkLst>
        <pc:spChg chg="mod">
          <ac:chgData name="Hiren Patel" userId="ab320d50-0cc7-4dc9-a0ad-04af80c50be0" providerId="ADAL" clId="{ABB1A1FF-5DFB-425A-BA26-37EBF7FFDFA3}" dt="2023-09-22T13:50:19.367" v="2" actId="27636"/>
          <ac:spMkLst>
            <pc:docMk/>
            <pc:sldMk cId="4140673580" sldId="689"/>
            <ac:spMk id="3" creationId="{00000000-0000-0000-0000-000000000000}"/>
          </ac:spMkLst>
        </pc:spChg>
        <pc:spChg chg="del">
          <ac:chgData name="Hiren Patel" userId="ab320d50-0cc7-4dc9-a0ad-04af80c50be0" providerId="ADAL" clId="{ABB1A1FF-5DFB-425A-BA26-37EBF7FFDFA3}" dt="2023-09-22T13:55:35.258" v="32" actId="478"/>
          <ac:spMkLst>
            <pc:docMk/>
            <pc:sldMk cId="4140673580" sldId="689"/>
            <ac:spMk id="10" creationId="{00000000-0000-0000-0000-000000000000}"/>
          </ac:spMkLst>
        </pc:spChg>
        <pc:spChg chg="del">
          <ac:chgData name="Hiren Patel" userId="ab320d50-0cc7-4dc9-a0ad-04af80c50be0" providerId="ADAL" clId="{ABB1A1FF-5DFB-425A-BA26-37EBF7FFDFA3}" dt="2023-09-22T13:55:35.258" v="32" actId="478"/>
          <ac:spMkLst>
            <pc:docMk/>
            <pc:sldMk cId="4140673580" sldId="689"/>
            <ac:spMk id="11" creationId="{00000000-0000-0000-0000-000000000000}"/>
          </ac:spMkLst>
        </pc:spChg>
        <pc:spChg chg="del mod">
          <ac:chgData name="Hiren Patel" userId="ab320d50-0cc7-4dc9-a0ad-04af80c50be0" providerId="ADAL" clId="{ABB1A1FF-5DFB-425A-BA26-37EBF7FFDFA3}" dt="2023-09-22T13:55:35.258" v="32" actId="478"/>
          <ac:spMkLst>
            <pc:docMk/>
            <pc:sldMk cId="4140673580" sldId="689"/>
            <ac:spMk id="12" creationId="{00000000-0000-0000-0000-000000000000}"/>
          </ac:spMkLst>
        </pc:spChg>
      </pc:sldChg>
      <pc:sldChg chg="modTransition modAnim">
        <pc:chgData name="Hiren Patel" userId="ab320d50-0cc7-4dc9-a0ad-04af80c50be0" providerId="ADAL" clId="{ABB1A1FF-5DFB-425A-BA26-37EBF7FFDFA3}" dt="2023-09-22T13:52:54.010" v="11"/>
        <pc:sldMkLst>
          <pc:docMk/>
          <pc:sldMk cId="1894728897" sldId="737"/>
        </pc:sldMkLst>
      </pc:sldChg>
      <pc:sldChg chg="modTransition">
        <pc:chgData name="Hiren Patel" userId="ab320d50-0cc7-4dc9-a0ad-04af80c50be0" providerId="ADAL" clId="{ABB1A1FF-5DFB-425A-BA26-37EBF7FFDFA3}" dt="2023-09-22T13:50:19.275" v="0"/>
        <pc:sldMkLst>
          <pc:docMk/>
          <pc:sldMk cId="3668347347" sldId="745"/>
        </pc:sldMkLst>
      </pc:sldChg>
      <pc:sldChg chg="modTransition modAnim">
        <pc:chgData name="Hiren Patel" userId="ab320d50-0cc7-4dc9-a0ad-04af80c50be0" providerId="ADAL" clId="{ABB1A1FF-5DFB-425A-BA26-37EBF7FFDFA3}" dt="2023-09-22T13:53:38.747" v="14"/>
        <pc:sldMkLst>
          <pc:docMk/>
          <pc:sldMk cId="3669044586" sldId="764"/>
        </pc:sldMkLst>
      </pc:sldChg>
      <pc:sldChg chg="modTransition">
        <pc:chgData name="Hiren Patel" userId="ab320d50-0cc7-4dc9-a0ad-04af80c50be0" providerId="ADAL" clId="{ABB1A1FF-5DFB-425A-BA26-37EBF7FFDFA3}" dt="2023-09-22T13:50:19.275" v="0"/>
        <pc:sldMkLst>
          <pc:docMk/>
          <pc:sldMk cId="4261089856" sldId="766"/>
        </pc:sldMkLst>
      </pc:sldChg>
      <pc:sldChg chg="mod modTransition modShow">
        <pc:chgData name="Hiren Patel" userId="ab320d50-0cc7-4dc9-a0ad-04af80c50be0" providerId="ADAL" clId="{ABB1A1FF-5DFB-425A-BA26-37EBF7FFDFA3}" dt="2023-09-22T13:53:13.456" v="12" actId="729"/>
        <pc:sldMkLst>
          <pc:docMk/>
          <pc:sldMk cId="1768591976" sldId="769"/>
        </pc:sldMkLst>
      </pc:sldChg>
      <pc:sldChg chg="modTransition modAnim">
        <pc:chgData name="Hiren Patel" userId="ab320d50-0cc7-4dc9-a0ad-04af80c50be0" providerId="ADAL" clId="{ABB1A1FF-5DFB-425A-BA26-37EBF7FFDFA3}" dt="2023-09-22T13:56:23.450" v="33"/>
        <pc:sldMkLst>
          <pc:docMk/>
          <pc:sldMk cId="4021201512" sldId="770"/>
        </pc:sldMkLst>
      </pc:sldChg>
      <pc:sldChg chg="modTransition modAnim">
        <pc:chgData name="Hiren Patel" userId="ab320d50-0cc7-4dc9-a0ad-04af80c50be0" providerId="ADAL" clId="{ABB1A1FF-5DFB-425A-BA26-37EBF7FFDFA3}" dt="2023-09-22T13:56:59.472" v="35"/>
        <pc:sldMkLst>
          <pc:docMk/>
          <pc:sldMk cId="1696691742" sldId="771"/>
        </pc:sldMkLst>
      </pc:sldChg>
      <pc:sldChg chg="modSp mod modTransition modShow">
        <pc:chgData name="Hiren Patel" userId="ab320d50-0cc7-4dc9-a0ad-04af80c50be0" providerId="ADAL" clId="{ABB1A1FF-5DFB-425A-BA26-37EBF7FFDFA3}" dt="2023-09-22T13:57:23.116" v="36" actId="729"/>
        <pc:sldMkLst>
          <pc:docMk/>
          <pc:sldMk cId="3586661429" sldId="772"/>
        </pc:sldMkLst>
        <pc:spChg chg="mod">
          <ac:chgData name="Hiren Patel" userId="ab320d50-0cc7-4dc9-a0ad-04af80c50be0" providerId="ADAL" clId="{ABB1A1FF-5DFB-425A-BA26-37EBF7FFDFA3}" dt="2023-09-22T13:50:19.395" v="3" actId="27636"/>
          <ac:spMkLst>
            <pc:docMk/>
            <pc:sldMk cId="3586661429" sldId="772"/>
            <ac:spMk id="3" creationId="{00000000-0000-0000-0000-000000000000}"/>
          </ac:spMkLst>
        </pc:spChg>
      </pc:sldChg>
      <pc:sldChg chg="modSp mod modTransition modAnim">
        <pc:chgData name="Hiren Patel" userId="ab320d50-0cc7-4dc9-a0ad-04af80c50be0" providerId="ADAL" clId="{ABB1A1FF-5DFB-425A-BA26-37EBF7FFDFA3}" dt="2023-09-22T13:59:38.783" v="47"/>
        <pc:sldMkLst>
          <pc:docMk/>
          <pc:sldMk cId="2439571653" sldId="773"/>
        </pc:sldMkLst>
        <pc:spChg chg="mod">
          <ac:chgData name="Hiren Patel" userId="ab320d50-0cc7-4dc9-a0ad-04af80c50be0" providerId="ADAL" clId="{ABB1A1FF-5DFB-425A-BA26-37EBF7FFDFA3}" dt="2023-09-22T13:50:19.463" v="5" actId="27636"/>
          <ac:spMkLst>
            <pc:docMk/>
            <pc:sldMk cId="2439571653" sldId="773"/>
            <ac:spMk id="3" creationId="{00000000-0000-0000-0000-000000000000}"/>
          </ac:spMkLst>
        </pc:spChg>
        <pc:spChg chg="mod">
          <ac:chgData name="Hiren Patel" userId="ab320d50-0cc7-4dc9-a0ad-04af80c50be0" providerId="ADAL" clId="{ABB1A1FF-5DFB-425A-BA26-37EBF7FFDFA3}" dt="2023-09-22T13:58:44.789" v="41" actId="1076"/>
          <ac:spMkLst>
            <pc:docMk/>
            <pc:sldMk cId="2439571653" sldId="773"/>
            <ac:spMk id="11" creationId="{00000000-0000-0000-0000-000000000000}"/>
          </ac:spMkLst>
        </pc:spChg>
        <pc:spChg chg="mod">
          <ac:chgData name="Hiren Patel" userId="ab320d50-0cc7-4dc9-a0ad-04af80c50be0" providerId="ADAL" clId="{ABB1A1FF-5DFB-425A-BA26-37EBF7FFDFA3}" dt="2023-09-22T13:58:49.853" v="42" actId="1076"/>
          <ac:spMkLst>
            <pc:docMk/>
            <pc:sldMk cId="2439571653" sldId="773"/>
            <ac:spMk id="12" creationId="{00000000-0000-0000-0000-000000000000}"/>
          </ac:spMkLst>
        </pc:spChg>
        <pc:spChg chg="mod">
          <ac:chgData name="Hiren Patel" userId="ab320d50-0cc7-4dc9-a0ad-04af80c50be0" providerId="ADAL" clId="{ABB1A1FF-5DFB-425A-BA26-37EBF7FFDFA3}" dt="2023-09-22T13:58:55.917" v="44" actId="1076"/>
          <ac:spMkLst>
            <pc:docMk/>
            <pc:sldMk cId="2439571653" sldId="773"/>
            <ac:spMk id="13" creationId="{00000000-0000-0000-0000-000000000000}"/>
          </ac:spMkLst>
        </pc:spChg>
      </pc:sldChg>
      <pc:sldChg chg="modSp mod modTransition modAnim">
        <pc:chgData name="Hiren Patel" userId="ab320d50-0cc7-4dc9-a0ad-04af80c50be0" providerId="ADAL" clId="{ABB1A1FF-5DFB-425A-BA26-37EBF7FFDFA3}" dt="2023-09-22T13:58:07.177" v="40"/>
        <pc:sldMkLst>
          <pc:docMk/>
          <pc:sldMk cId="1863936675" sldId="774"/>
        </pc:sldMkLst>
        <pc:spChg chg="mod">
          <ac:chgData name="Hiren Patel" userId="ab320d50-0cc7-4dc9-a0ad-04af80c50be0" providerId="ADAL" clId="{ABB1A1FF-5DFB-425A-BA26-37EBF7FFDFA3}" dt="2023-09-22T13:50:19.429" v="4" actId="27636"/>
          <ac:spMkLst>
            <pc:docMk/>
            <pc:sldMk cId="1863936675" sldId="774"/>
            <ac:spMk id="3" creationId="{00000000-0000-0000-0000-000000000000}"/>
          </ac:spMkLst>
        </pc:spChg>
        <pc:spChg chg="mod">
          <ac:chgData name="Hiren Patel" userId="ab320d50-0cc7-4dc9-a0ad-04af80c50be0" providerId="ADAL" clId="{ABB1A1FF-5DFB-425A-BA26-37EBF7FFDFA3}" dt="2023-09-22T13:57:33.854" v="37" actId="1076"/>
          <ac:spMkLst>
            <pc:docMk/>
            <pc:sldMk cId="1863936675" sldId="774"/>
            <ac:spMk id="11" creationId="{00000000-0000-0000-0000-000000000000}"/>
          </ac:spMkLst>
        </pc:spChg>
        <pc:spChg chg="mod">
          <ac:chgData name="Hiren Patel" userId="ab320d50-0cc7-4dc9-a0ad-04af80c50be0" providerId="ADAL" clId="{ABB1A1FF-5DFB-425A-BA26-37EBF7FFDFA3}" dt="2023-09-22T13:57:33.854" v="37" actId="1076"/>
          <ac:spMkLst>
            <pc:docMk/>
            <pc:sldMk cId="1863936675" sldId="774"/>
            <ac:spMk id="12" creationId="{00000000-0000-0000-0000-000000000000}"/>
          </ac:spMkLst>
        </pc:spChg>
        <pc:spChg chg="mod">
          <ac:chgData name="Hiren Patel" userId="ab320d50-0cc7-4dc9-a0ad-04af80c50be0" providerId="ADAL" clId="{ABB1A1FF-5DFB-425A-BA26-37EBF7FFDFA3}" dt="2023-09-22T13:57:33.854" v="37" actId="1076"/>
          <ac:spMkLst>
            <pc:docMk/>
            <pc:sldMk cId="1863936675" sldId="774"/>
            <ac:spMk id="13" creationId="{00000000-0000-0000-0000-000000000000}"/>
          </ac:spMkLst>
        </pc:spChg>
      </pc:sldChg>
      <pc:sldChg chg="addSp delSp modSp mod modTransition modAnim">
        <pc:chgData name="Hiren Patel" userId="ab320d50-0cc7-4dc9-a0ad-04af80c50be0" providerId="ADAL" clId="{ABB1A1FF-5DFB-425A-BA26-37EBF7FFDFA3}" dt="2023-09-22T14:02:51.635" v="69" actId="20577"/>
        <pc:sldMkLst>
          <pc:docMk/>
          <pc:sldMk cId="72333437" sldId="775"/>
        </pc:sldMkLst>
        <pc:spChg chg="mod">
          <ac:chgData name="Hiren Patel" userId="ab320d50-0cc7-4dc9-a0ad-04af80c50be0" providerId="ADAL" clId="{ABB1A1FF-5DFB-425A-BA26-37EBF7FFDFA3}" dt="2023-09-22T14:02:51.635" v="69" actId="20577"/>
          <ac:spMkLst>
            <pc:docMk/>
            <pc:sldMk cId="72333437" sldId="775"/>
            <ac:spMk id="2" creationId="{00000000-0000-0000-0000-000000000000}"/>
          </ac:spMkLst>
        </pc:spChg>
        <pc:spChg chg="mod">
          <ac:chgData name="Hiren Patel" userId="ab320d50-0cc7-4dc9-a0ad-04af80c50be0" providerId="ADAL" clId="{ABB1A1FF-5DFB-425A-BA26-37EBF7FFDFA3}" dt="2023-09-22T14:00:39.928" v="53" actId="6549"/>
          <ac:spMkLst>
            <pc:docMk/>
            <pc:sldMk cId="72333437" sldId="775"/>
            <ac:spMk id="3" creationId="{00000000-0000-0000-0000-000000000000}"/>
          </ac:spMkLst>
        </pc:spChg>
        <pc:picChg chg="add del">
          <ac:chgData name="Hiren Patel" userId="ab320d50-0cc7-4dc9-a0ad-04af80c50be0" providerId="ADAL" clId="{ABB1A1FF-5DFB-425A-BA26-37EBF7FFDFA3}" dt="2023-09-22T14:01:13.236" v="55" actId="478"/>
          <ac:picMkLst>
            <pc:docMk/>
            <pc:sldMk cId="72333437" sldId="775"/>
            <ac:picMk id="6" creationId="{E808209E-8931-433D-C4BA-BF111B01EA54}"/>
          </ac:picMkLst>
        </pc:picChg>
        <pc:picChg chg="add del mod">
          <ac:chgData name="Hiren Patel" userId="ab320d50-0cc7-4dc9-a0ad-04af80c50be0" providerId="ADAL" clId="{ABB1A1FF-5DFB-425A-BA26-37EBF7FFDFA3}" dt="2023-09-22T14:01:55.251" v="58" actId="478"/>
          <ac:picMkLst>
            <pc:docMk/>
            <pc:sldMk cId="72333437" sldId="775"/>
            <ac:picMk id="8" creationId="{BFF88162-0B6F-C099-5ADF-E9515E1DC0ED}"/>
          </ac:picMkLst>
        </pc:picChg>
        <pc:picChg chg="add mod">
          <ac:chgData name="Hiren Patel" userId="ab320d50-0cc7-4dc9-a0ad-04af80c50be0" providerId="ADAL" clId="{ABB1A1FF-5DFB-425A-BA26-37EBF7FFDFA3}" dt="2023-09-22T14:02:38.836" v="63" actId="1076"/>
          <ac:picMkLst>
            <pc:docMk/>
            <pc:sldMk cId="72333437" sldId="775"/>
            <ac:picMk id="10" creationId="{8D46162C-8EF8-6851-15E6-7DF427F2A93B}"/>
          </ac:picMkLst>
        </pc:picChg>
      </pc:sldChg>
      <pc:sldChg chg="modSp del mod modTransition">
        <pc:chgData name="Hiren Patel" userId="ab320d50-0cc7-4dc9-a0ad-04af80c50be0" providerId="ADAL" clId="{ABB1A1FF-5DFB-425A-BA26-37EBF7FFDFA3}" dt="2023-09-22T14:02:54.152" v="70" actId="47"/>
        <pc:sldMkLst>
          <pc:docMk/>
          <pc:sldMk cId="3450723943" sldId="776"/>
        </pc:sldMkLst>
        <pc:spChg chg="mod">
          <ac:chgData name="Hiren Patel" userId="ab320d50-0cc7-4dc9-a0ad-04af80c50be0" providerId="ADAL" clId="{ABB1A1FF-5DFB-425A-BA26-37EBF7FFDFA3}" dt="2023-09-22T13:50:19.497" v="6" actId="27636"/>
          <ac:spMkLst>
            <pc:docMk/>
            <pc:sldMk cId="3450723943" sldId="776"/>
            <ac:spMk id="3" creationId="{00000000-0000-0000-0000-000000000000}"/>
          </ac:spMkLst>
        </pc:spChg>
      </pc:sldChg>
      <pc:sldChg chg="modSp mod modTransition modAnim">
        <pc:chgData name="Hiren Patel" userId="ab320d50-0cc7-4dc9-a0ad-04af80c50be0" providerId="ADAL" clId="{ABB1A1FF-5DFB-425A-BA26-37EBF7FFDFA3}" dt="2023-09-22T14:04:01.329" v="75" actId="1037"/>
        <pc:sldMkLst>
          <pc:docMk/>
          <pc:sldMk cId="1904438739" sldId="777"/>
        </pc:sldMkLst>
        <pc:picChg chg="mod">
          <ac:chgData name="Hiren Patel" userId="ab320d50-0cc7-4dc9-a0ad-04af80c50be0" providerId="ADAL" clId="{ABB1A1FF-5DFB-425A-BA26-37EBF7FFDFA3}" dt="2023-09-22T14:04:01.329" v="75" actId="1037"/>
          <ac:picMkLst>
            <pc:docMk/>
            <pc:sldMk cId="1904438739" sldId="777"/>
            <ac:picMk id="24" creationId="{00000000-0000-0000-0000-000000000000}"/>
          </ac:picMkLst>
        </pc:picChg>
      </pc:sldChg>
      <pc:sldChg chg="modTransition modAnim">
        <pc:chgData name="Hiren Patel" userId="ab320d50-0cc7-4dc9-a0ad-04af80c50be0" providerId="ADAL" clId="{ABB1A1FF-5DFB-425A-BA26-37EBF7FFDFA3}" dt="2023-09-22T13:53:23.858" v="13"/>
        <pc:sldMkLst>
          <pc:docMk/>
          <pc:sldMk cId="3277665680" sldId="778"/>
        </pc:sldMkLst>
      </pc:sldChg>
      <pc:sldChg chg="modSp modTransition modAnim">
        <pc:chgData name="Hiren Patel" userId="ab320d50-0cc7-4dc9-a0ad-04af80c50be0" providerId="ADAL" clId="{ABB1A1FF-5DFB-425A-BA26-37EBF7FFDFA3}" dt="2023-09-22T13:53:59.198" v="28" actId="20577"/>
        <pc:sldMkLst>
          <pc:docMk/>
          <pc:sldMk cId="231190937" sldId="779"/>
        </pc:sldMkLst>
        <pc:spChg chg="mod">
          <ac:chgData name="Hiren Patel" userId="ab320d50-0cc7-4dc9-a0ad-04af80c50be0" providerId="ADAL" clId="{ABB1A1FF-5DFB-425A-BA26-37EBF7FFDFA3}" dt="2023-09-22T13:53:59.198" v="28" actId="20577"/>
          <ac:spMkLst>
            <pc:docMk/>
            <pc:sldMk cId="231190937" sldId="779"/>
            <ac:spMk id="3" creationId="{00000000-0000-0000-0000-000000000000}"/>
          </ac:spMkLst>
        </pc:spChg>
      </pc:sldChg>
      <pc:sldChg chg="modSp mod modTransition modAnim">
        <pc:chgData name="Hiren Patel" userId="ab320d50-0cc7-4dc9-a0ad-04af80c50be0" providerId="ADAL" clId="{ABB1A1FF-5DFB-425A-BA26-37EBF7FFDFA3}" dt="2023-09-22T14:06:07.127" v="76"/>
        <pc:sldMkLst>
          <pc:docMk/>
          <pc:sldMk cId="2958088535" sldId="780"/>
        </pc:sldMkLst>
        <pc:spChg chg="mod">
          <ac:chgData name="Hiren Patel" userId="ab320d50-0cc7-4dc9-a0ad-04af80c50be0" providerId="ADAL" clId="{ABB1A1FF-5DFB-425A-BA26-37EBF7FFDFA3}" dt="2023-09-22T13:50:19.514" v="7" actId="27636"/>
          <ac:spMkLst>
            <pc:docMk/>
            <pc:sldMk cId="2958088535" sldId="78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2023-09-22</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9/22/2023</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 </a:t>
            </a:r>
            <a:r>
              <a:rPr lang="en-US" sz="1100" b="0" kern="0" dirty="0" err="1">
                <a:solidFill>
                  <a:srgbClr val="FFFFFF"/>
                </a:solidFill>
                <a:latin typeface="Georgia" panose="02040502050405020303" pitchFamily="18" charset="0"/>
                <a:ea typeface="ＭＳ Ｐゴシック" charset="-128"/>
                <a:cs typeface="Arial" pitchFamily="34" charset="0"/>
              </a:rPr>
              <a:t>Deitl</a:t>
            </a:r>
            <a:r>
              <a:rPr lang="en-US" sz="1100" b="0" kern="0" dirty="0">
                <a:solidFill>
                  <a:srgbClr val="FFFFFF"/>
                </a:solidFill>
                <a:latin typeface="Georgia" panose="02040502050405020303" pitchFamily="18" charset="0"/>
                <a:ea typeface="ＭＳ Ｐゴシック" charset="-128"/>
                <a:cs typeface="Arial" pitchFamily="34" charset="0"/>
              </a:rPr>
              <a:t>,</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2020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Libraries and calling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hyperlink" Target="https://en.cppreference.com/w/cpp/header/cmath"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a:bodyPr>
          <a:lstStyle/>
          <a:p>
            <a:r>
              <a:rPr lang="en-CA" dirty="0"/>
              <a:t>Libraries and calling functions</a:t>
            </a:r>
            <a:endParaRPr lang="en-CA" sz="2800"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 declarations</a:t>
            </a:r>
          </a:p>
        </p:txBody>
      </p:sp>
      <p:sp>
        <p:nvSpPr>
          <p:cNvPr id="3" name="Content Placeholder 2"/>
          <p:cNvSpPr>
            <a:spLocks noGrp="1"/>
          </p:cNvSpPr>
          <p:nvPr>
            <p:ph idx="1"/>
          </p:nvPr>
        </p:nvSpPr>
        <p:spPr/>
        <p:txBody>
          <a:bodyPr/>
          <a:lstStyle/>
          <a:p>
            <a:r>
              <a:rPr lang="en-US" dirty="0"/>
              <a:t>The C math library also contains a number of </a:t>
            </a:r>
            <a:r>
              <a:rPr lang="en-US" i="1" dirty="0"/>
              <a:t>functions</a:t>
            </a:r>
            <a:r>
              <a:rPr lang="en-US" dirty="0"/>
              <a:t> you can use</a:t>
            </a:r>
          </a:p>
          <a:p>
            <a:pPr lvl="1"/>
            <a:r>
              <a:rPr lang="en-US" dirty="0"/>
              <a:t>Each function is described by the </a:t>
            </a:r>
            <a:r>
              <a:rPr lang="en-US" i="1" dirty="0"/>
              <a:t>function declaration</a:t>
            </a:r>
          </a:p>
          <a:p>
            <a:pPr lvl="1"/>
            <a:r>
              <a:rPr lang="en-US" dirty="0"/>
              <a:t>The function declaration for the sine function is</a:t>
            </a:r>
          </a:p>
          <a:p>
            <a:pPr marL="1314450" lvl="3" indent="0">
              <a:buNone/>
            </a:pPr>
            <a:r>
              <a:rPr lang="en-US" dirty="0">
                <a:latin typeface="Consolas" panose="020B0609020204030204" pitchFamily="49" charset="0"/>
              </a:rPr>
              <a:t>double sin( double x );</a:t>
            </a:r>
          </a:p>
          <a:p>
            <a:pPr marL="1314450" lvl="3" indent="0">
              <a:buNone/>
            </a:pPr>
            <a:endParaRPr lang="en-US" dirty="0">
              <a:latin typeface="Consolas" panose="020B0609020204030204" pitchFamily="49" charset="0"/>
            </a:endParaRPr>
          </a:p>
          <a:p>
            <a:pPr marL="1314450" lvl="3" indent="0">
              <a:buNone/>
            </a:pPr>
            <a:endParaRPr lang="en-US" dirty="0">
              <a:latin typeface="Consolas" panose="020B0609020204030204" pitchFamily="49" charset="0"/>
            </a:endParaRPr>
          </a:p>
          <a:p>
            <a:pPr lvl="1"/>
            <a:r>
              <a:rPr lang="en-US" dirty="0"/>
              <a:t>The function that calculates </a:t>
            </a:r>
            <a:r>
              <a:rPr lang="en-US" i="1" dirty="0" err="1">
                <a:latin typeface="Times New Roman" panose="02020603050405020304" pitchFamily="18" charset="0"/>
                <a:cs typeface="Times New Roman" panose="02020603050405020304" pitchFamily="18" charset="0"/>
              </a:rPr>
              <a:t>x</a:t>
            </a:r>
            <a:r>
              <a:rPr lang="en-US" i="1" baseline="30000" dirty="0" err="1">
                <a:latin typeface="Times New Roman" panose="02020603050405020304" pitchFamily="18" charset="0"/>
                <a:cs typeface="Times New Roman" panose="02020603050405020304" pitchFamily="18" charset="0"/>
              </a:rPr>
              <a:t>y</a:t>
            </a:r>
            <a:r>
              <a:rPr lang="en-US" dirty="0"/>
              <a:t> is</a:t>
            </a:r>
          </a:p>
          <a:p>
            <a:pPr marL="1314450" lvl="3" indent="0">
              <a:buNone/>
            </a:pPr>
            <a:r>
              <a:rPr lang="en-US" dirty="0">
                <a:latin typeface="Consolas" panose="020B0609020204030204" pitchFamily="49" charset="0"/>
              </a:rPr>
              <a:t>double pow( double x, double y );</a:t>
            </a:r>
          </a:p>
          <a:p>
            <a:pPr marL="1314450" lvl="3" indent="0">
              <a:buNone/>
            </a:pPr>
            <a:endParaRPr lang="en-US" dirty="0">
              <a:latin typeface="Consolas" panose="020B0609020204030204" pitchFamily="49" charset="0"/>
            </a:endParaRPr>
          </a:p>
        </p:txBody>
      </p:sp>
      <p:sp>
        <p:nvSpPr>
          <p:cNvPr id="5" name="Rounded Rectangle 4"/>
          <p:cNvSpPr/>
          <p:nvPr/>
        </p:nvSpPr>
        <p:spPr>
          <a:xfrm>
            <a:off x="3203848" y="2687148"/>
            <a:ext cx="11521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H="1" flipV="1">
            <a:off x="4355976" y="2831164"/>
            <a:ext cx="1584176"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1640" y="2953408"/>
            <a:ext cx="2287806" cy="646331"/>
          </a:xfrm>
          <a:prstGeom prst="rect">
            <a:avLst/>
          </a:prstGeom>
          <a:noFill/>
        </p:spPr>
        <p:txBody>
          <a:bodyPr wrap="none" rtlCol="0">
            <a:spAutoFit/>
          </a:bodyPr>
          <a:lstStyle/>
          <a:p>
            <a:r>
              <a:rPr lang="en-US" dirty="0">
                <a:solidFill>
                  <a:srgbClr val="FF0000"/>
                </a:solidFill>
                <a:latin typeface="Georgia" panose="02040502050405020303" pitchFamily="18" charset="0"/>
              </a:rPr>
              <a:t>It takes a single float</a:t>
            </a:r>
          </a:p>
          <a:p>
            <a:r>
              <a:rPr lang="en-US" dirty="0">
                <a:solidFill>
                  <a:srgbClr val="FF0000"/>
                </a:solidFill>
                <a:latin typeface="Georgia" panose="02040502050405020303" pitchFamily="18" charset="0"/>
              </a:rPr>
              <a:t>as an </a:t>
            </a:r>
            <a:r>
              <a:rPr lang="en-US" i="1" dirty="0">
                <a:solidFill>
                  <a:srgbClr val="FF0000"/>
                </a:solidFill>
                <a:latin typeface="Georgia" panose="02040502050405020303" pitchFamily="18" charset="0"/>
              </a:rPr>
              <a:t>argument</a:t>
            </a:r>
            <a:endParaRPr lang="en-CA" i="1" dirty="0">
              <a:solidFill>
                <a:srgbClr val="FF0000"/>
              </a:solidFill>
              <a:latin typeface="Georgia" panose="02040502050405020303" pitchFamily="18" charset="0"/>
            </a:endParaRPr>
          </a:p>
        </p:txBody>
      </p:sp>
      <p:sp>
        <p:nvSpPr>
          <p:cNvPr id="9" name="Rounded Rectangle 8"/>
          <p:cNvSpPr/>
          <p:nvPr/>
        </p:nvSpPr>
        <p:spPr>
          <a:xfrm>
            <a:off x="1763688" y="2687148"/>
            <a:ext cx="8640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p:cNvCxnSpPr/>
          <p:nvPr/>
        </p:nvCxnSpPr>
        <p:spPr>
          <a:xfrm flipV="1">
            <a:off x="1403648" y="2953408"/>
            <a:ext cx="360040" cy="14401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311" y="3047188"/>
            <a:ext cx="1899879" cy="646331"/>
          </a:xfrm>
          <a:prstGeom prst="rect">
            <a:avLst/>
          </a:prstGeom>
          <a:noFill/>
        </p:spPr>
        <p:txBody>
          <a:bodyPr wrap="none" rtlCol="0">
            <a:spAutoFit/>
          </a:bodyPr>
          <a:lstStyle/>
          <a:p>
            <a:r>
              <a:rPr lang="en-US" dirty="0">
                <a:solidFill>
                  <a:srgbClr val="FF0000"/>
                </a:solidFill>
                <a:latin typeface="Georgia" panose="02040502050405020303" pitchFamily="18" charset="0"/>
              </a:rPr>
              <a:t>It evaluates to or</a:t>
            </a:r>
          </a:p>
          <a:p>
            <a:r>
              <a:rPr lang="en-US" i="1" dirty="0">
                <a:solidFill>
                  <a:srgbClr val="FF0000"/>
                </a:solidFill>
                <a:latin typeface="Georgia" panose="02040502050405020303" pitchFamily="18" charset="0"/>
              </a:rPr>
              <a:t>returns</a:t>
            </a:r>
            <a:r>
              <a:rPr lang="en-US" dirty="0">
                <a:solidFill>
                  <a:srgbClr val="FF0000"/>
                </a:solidFill>
                <a:latin typeface="Georgia" panose="02040502050405020303" pitchFamily="18" charset="0"/>
              </a:rPr>
              <a:t> a float</a:t>
            </a:r>
          </a:p>
        </p:txBody>
      </p:sp>
      <p:sp>
        <p:nvSpPr>
          <p:cNvPr id="16" name="Rounded Rectangle 15"/>
          <p:cNvSpPr/>
          <p:nvPr/>
        </p:nvSpPr>
        <p:spPr>
          <a:xfrm>
            <a:off x="3214734" y="3974147"/>
            <a:ext cx="229337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Arrow Connector 16"/>
          <p:cNvCxnSpPr/>
          <p:nvPr/>
        </p:nvCxnSpPr>
        <p:spPr>
          <a:xfrm flipH="1" flipV="1">
            <a:off x="5508104" y="4240407"/>
            <a:ext cx="442934" cy="23779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52526" y="4240407"/>
            <a:ext cx="1992853" cy="646331"/>
          </a:xfrm>
          <a:prstGeom prst="rect">
            <a:avLst/>
          </a:prstGeom>
          <a:noFill/>
        </p:spPr>
        <p:txBody>
          <a:bodyPr wrap="none" rtlCol="0">
            <a:spAutoFit/>
          </a:bodyPr>
          <a:lstStyle/>
          <a:p>
            <a:r>
              <a:rPr lang="en-US" dirty="0">
                <a:solidFill>
                  <a:srgbClr val="FF0000"/>
                </a:solidFill>
                <a:latin typeface="Georgia" panose="02040502050405020303" pitchFamily="18" charset="0"/>
              </a:rPr>
              <a:t>It takes two floats</a:t>
            </a:r>
          </a:p>
          <a:p>
            <a:r>
              <a:rPr lang="en-US" dirty="0">
                <a:solidFill>
                  <a:srgbClr val="FF0000"/>
                </a:solidFill>
                <a:latin typeface="Georgia" panose="02040502050405020303" pitchFamily="18" charset="0"/>
              </a:rPr>
              <a:t>as arguments</a:t>
            </a:r>
            <a:endParaRPr lang="en-CA" dirty="0">
              <a:solidFill>
                <a:srgbClr val="FF0000"/>
              </a:solidFill>
              <a:latin typeface="Georgia" panose="02040502050405020303" pitchFamily="18" charset="0"/>
            </a:endParaRPr>
          </a:p>
        </p:txBody>
      </p:sp>
      <p:sp>
        <p:nvSpPr>
          <p:cNvPr id="20" name="Rounded Rectangle 19"/>
          <p:cNvSpPr/>
          <p:nvPr/>
        </p:nvSpPr>
        <p:spPr>
          <a:xfrm>
            <a:off x="1755531" y="3991725"/>
            <a:ext cx="8640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p:cNvCxnSpPr/>
          <p:nvPr/>
        </p:nvCxnSpPr>
        <p:spPr>
          <a:xfrm flipV="1">
            <a:off x="1395491" y="4257985"/>
            <a:ext cx="360040" cy="14401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154" y="4351765"/>
            <a:ext cx="1899879" cy="646331"/>
          </a:xfrm>
          <a:prstGeom prst="rect">
            <a:avLst/>
          </a:prstGeom>
          <a:noFill/>
        </p:spPr>
        <p:txBody>
          <a:bodyPr wrap="none" rtlCol="0">
            <a:spAutoFit/>
          </a:bodyPr>
          <a:lstStyle/>
          <a:p>
            <a:r>
              <a:rPr lang="en-US" dirty="0">
                <a:solidFill>
                  <a:srgbClr val="FF0000"/>
                </a:solidFill>
                <a:latin typeface="Georgia" panose="02040502050405020303" pitchFamily="18" charset="0"/>
              </a:rPr>
              <a:t>It evaluates to or</a:t>
            </a:r>
          </a:p>
          <a:p>
            <a:r>
              <a:rPr lang="en-US" i="1" dirty="0">
                <a:solidFill>
                  <a:srgbClr val="FF0000"/>
                </a:solidFill>
                <a:latin typeface="Georgia" panose="02040502050405020303" pitchFamily="18" charset="0"/>
              </a:rPr>
              <a:t>returns</a:t>
            </a:r>
            <a:r>
              <a:rPr lang="en-US" dirty="0">
                <a:solidFill>
                  <a:srgbClr val="FF0000"/>
                </a:solidFill>
                <a:latin typeface="Georgia" panose="02040502050405020303" pitchFamily="18" charset="0"/>
              </a:rPr>
              <a:t> a float</a:t>
            </a:r>
          </a:p>
        </p:txBody>
      </p:sp>
    </p:spTree>
    <p:custDataLst>
      <p:tags r:id="rId1"/>
    </p:custDataLst>
    <p:extLst>
      <p:ext uri="{BB962C8B-B14F-4D97-AF65-F5344CB8AC3E}">
        <p14:creationId xmlns:p14="http://schemas.microsoft.com/office/powerpoint/2010/main" val="4021201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 declarations</a:t>
            </a:r>
          </a:p>
        </p:txBody>
      </p:sp>
      <p:sp>
        <p:nvSpPr>
          <p:cNvPr id="3" name="Content Placeholder 2"/>
          <p:cNvSpPr>
            <a:spLocks noGrp="1"/>
          </p:cNvSpPr>
          <p:nvPr>
            <p:ph idx="1"/>
          </p:nvPr>
        </p:nvSpPr>
        <p:spPr/>
        <p:txBody>
          <a:bodyPr/>
          <a:lstStyle/>
          <a:p>
            <a:r>
              <a:rPr lang="en-US" dirty="0"/>
              <a:t>If this library had a </a:t>
            </a:r>
            <a:r>
              <a:rPr lang="en-US" dirty="0" err="1"/>
              <a:t>gcd</a:t>
            </a:r>
            <a:r>
              <a:rPr lang="en-US" dirty="0"/>
              <a:t> function, its function declaration would be:</a:t>
            </a:r>
          </a:p>
          <a:p>
            <a:pPr marL="1314450" lvl="3" indent="0">
              <a:buNone/>
            </a:pPr>
            <a:r>
              <a:rPr lang="en-US" dirty="0" err="1">
                <a:latin typeface="Consolas" panose="020B0609020204030204" pitchFamily="49" charset="0"/>
              </a:rPr>
              <a:t>int</a:t>
            </a:r>
            <a:r>
              <a:rPr lang="en-US" dirty="0">
                <a:latin typeface="Consolas" panose="020B0609020204030204" pitchFamily="49" charset="0"/>
              </a:rPr>
              <a:t> </a:t>
            </a:r>
            <a:r>
              <a:rPr lang="en-US" dirty="0" err="1">
                <a:latin typeface="Consolas" panose="020B0609020204030204" pitchFamily="49" charset="0"/>
              </a:rPr>
              <a:t>gcd</a:t>
            </a: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m, </a:t>
            </a:r>
            <a:r>
              <a:rPr lang="en-US" dirty="0" err="1">
                <a:latin typeface="Consolas" panose="020B0609020204030204" pitchFamily="49" charset="0"/>
              </a:rPr>
              <a:t>int</a:t>
            </a:r>
            <a:r>
              <a:rPr lang="en-US" dirty="0">
                <a:latin typeface="Consolas" panose="020B0609020204030204" pitchFamily="49" charset="0"/>
              </a:rPr>
              <a:t> n );</a:t>
            </a:r>
          </a:p>
          <a:p>
            <a:pPr marL="1314450" lvl="3" indent="0">
              <a:buNone/>
            </a:pPr>
            <a:endParaRPr lang="en-US" dirty="0">
              <a:latin typeface="Consolas" panose="020B0609020204030204" pitchFamily="49" charset="0"/>
            </a:endParaRPr>
          </a:p>
          <a:p>
            <a:pPr marL="1314450" lvl="3" indent="0">
              <a:buNone/>
            </a:pPr>
            <a:endParaRPr lang="en-US" dirty="0">
              <a:latin typeface="Consolas" panose="020B0609020204030204" pitchFamily="49" charset="0"/>
            </a:endParaRPr>
          </a:p>
          <a:p>
            <a:r>
              <a:rPr lang="en-US" dirty="0"/>
              <a:t>The function declaration may also be described as the:</a:t>
            </a:r>
          </a:p>
          <a:p>
            <a:pPr lvl="1"/>
            <a:r>
              <a:rPr lang="en-US" dirty="0"/>
              <a:t>signature</a:t>
            </a:r>
          </a:p>
          <a:p>
            <a:pPr lvl="1"/>
            <a:r>
              <a:rPr lang="en-US" dirty="0"/>
              <a:t>prototype</a:t>
            </a:r>
          </a:p>
          <a:p>
            <a:pPr lvl="1"/>
            <a:r>
              <a:rPr lang="en-US" dirty="0"/>
              <a:t>interface</a:t>
            </a:r>
          </a:p>
          <a:p>
            <a:pPr marL="0" indent="0">
              <a:buNone/>
            </a:pPr>
            <a:r>
              <a:rPr lang="en-US" dirty="0"/>
              <a:t>      of the function</a:t>
            </a:r>
          </a:p>
          <a:p>
            <a:pPr marL="0" indent="0">
              <a:buNone/>
            </a:pPr>
            <a:endParaRPr lang="en-US" dirty="0"/>
          </a:p>
          <a:p>
            <a:r>
              <a:rPr lang="en-US" dirty="0"/>
              <a:t>You have already seen one function declaration in this course:</a:t>
            </a:r>
          </a:p>
          <a:p>
            <a:pPr marL="0" indent="0">
              <a:buNone/>
            </a:pPr>
            <a:r>
              <a:rPr lang="en-US" dirty="0">
                <a:latin typeface="Consolas" panose="020B0609020204030204" pitchFamily="49" charset="0"/>
              </a:rPr>
              <a:t>	</a:t>
            </a:r>
            <a:r>
              <a:rPr lang="en-US" dirty="0" err="1">
                <a:latin typeface="Consolas" panose="020B0609020204030204" pitchFamily="49" charset="0"/>
              </a:rPr>
              <a:t>int</a:t>
            </a:r>
            <a:r>
              <a:rPr lang="en-US" dirty="0">
                <a:latin typeface="Consolas" panose="020B0609020204030204" pitchFamily="49" charset="0"/>
              </a:rPr>
              <a:t> main();</a:t>
            </a:r>
          </a:p>
        </p:txBody>
      </p:sp>
      <p:sp>
        <p:nvSpPr>
          <p:cNvPr id="16" name="Rounded Rectangle 15"/>
          <p:cNvSpPr/>
          <p:nvPr/>
        </p:nvSpPr>
        <p:spPr>
          <a:xfrm>
            <a:off x="2843808" y="1973003"/>
            <a:ext cx="158417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Arrow Connector 16"/>
          <p:cNvCxnSpPr/>
          <p:nvPr/>
        </p:nvCxnSpPr>
        <p:spPr>
          <a:xfrm flipH="1" flipV="1">
            <a:off x="4427984" y="2149677"/>
            <a:ext cx="1523054"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52526" y="2239263"/>
            <a:ext cx="2249334" cy="646331"/>
          </a:xfrm>
          <a:prstGeom prst="rect">
            <a:avLst/>
          </a:prstGeom>
          <a:noFill/>
        </p:spPr>
        <p:txBody>
          <a:bodyPr wrap="none" rtlCol="0">
            <a:spAutoFit/>
          </a:bodyPr>
          <a:lstStyle/>
          <a:p>
            <a:r>
              <a:rPr lang="en-US" dirty="0">
                <a:solidFill>
                  <a:srgbClr val="FF0000"/>
                </a:solidFill>
                <a:latin typeface="Georgia" panose="02040502050405020303" pitchFamily="18" charset="0"/>
              </a:rPr>
              <a:t>It takes two integers</a:t>
            </a:r>
          </a:p>
          <a:p>
            <a:r>
              <a:rPr lang="en-US" dirty="0">
                <a:solidFill>
                  <a:srgbClr val="FF0000"/>
                </a:solidFill>
                <a:latin typeface="Georgia" panose="02040502050405020303" pitchFamily="18" charset="0"/>
              </a:rPr>
              <a:t>as arguments</a:t>
            </a:r>
            <a:endParaRPr lang="en-CA" dirty="0">
              <a:solidFill>
                <a:srgbClr val="FF0000"/>
              </a:solidFill>
              <a:latin typeface="Georgia" panose="02040502050405020303" pitchFamily="18" charset="0"/>
            </a:endParaRPr>
          </a:p>
        </p:txBody>
      </p:sp>
      <p:sp>
        <p:nvSpPr>
          <p:cNvPr id="20" name="Rounded Rectangle 19"/>
          <p:cNvSpPr/>
          <p:nvPr/>
        </p:nvSpPr>
        <p:spPr>
          <a:xfrm>
            <a:off x="1755531" y="1990581"/>
            <a:ext cx="512213"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p:cNvCxnSpPr/>
          <p:nvPr/>
        </p:nvCxnSpPr>
        <p:spPr>
          <a:xfrm flipV="1">
            <a:off x="1395491" y="2256841"/>
            <a:ext cx="360040" cy="14401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154" y="2350621"/>
            <a:ext cx="2039341" cy="646331"/>
          </a:xfrm>
          <a:prstGeom prst="rect">
            <a:avLst/>
          </a:prstGeom>
          <a:noFill/>
        </p:spPr>
        <p:txBody>
          <a:bodyPr wrap="none" rtlCol="0">
            <a:spAutoFit/>
          </a:bodyPr>
          <a:lstStyle/>
          <a:p>
            <a:r>
              <a:rPr lang="en-US" dirty="0">
                <a:solidFill>
                  <a:srgbClr val="FF0000"/>
                </a:solidFill>
                <a:latin typeface="Georgia" panose="02040502050405020303" pitchFamily="18" charset="0"/>
              </a:rPr>
              <a:t>It evaluates to or</a:t>
            </a:r>
          </a:p>
          <a:p>
            <a:r>
              <a:rPr lang="en-US" i="1" dirty="0">
                <a:solidFill>
                  <a:srgbClr val="FF0000"/>
                </a:solidFill>
                <a:latin typeface="Georgia" panose="02040502050405020303" pitchFamily="18" charset="0"/>
              </a:rPr>
              <a:t>returns</a:t>
            </a:r>
            <a:r>
              <a:rPr lang="en-US" dirty="0">
                <a:solidFill>
                  <a:srgbClr val="FF0000"/>
                </a:solidFill>
                <a:latin typeface="Georgia" panose="02040502050405020303" pitchFamily="18" charset="0"/>
              </a:rPr>
              <a:t> an integer</a:t>
            </a:r>
          </a:p>
        </p:txBody>
      </p:sp>
    </p:spTree>
    <p:custDataLst>
      <p:tags r:id="rId1"/>
    </p:custDataLst>
    <p:extLst>
      <p:ext uri="{BB962C8B-B14F-4D97-AF65-F5344CB8AC3E}">
        <p14:creationId xmlns:p14="http://schemas.microsoft.com/office/powerpoint/2010/main" val="1696691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Trigonometric functions</a:t>
            </a:r>
          </a:p>
        </p:txBody>
      </p:sp>
      <p:sp>
        <p:nvSpPr>
          <p:cNvPr id="3" name="Content Placeholder 2"/>
          <p:cNvSpPr>
            <a:spLocks noGrp="1"/>
          </p:cNvSpPr>
          <p:nvPr>
            <p:ph idx="1"/>
          </p:nvPr>
        </p:nvSpPr>
        <p:spPr/>
        <p:txBody>
          <a:bodyPr>
            <a:normAutofit lnSpcReduction="10000"/>
          </a:bodyPr>
          <a:lstStyle/>
          <a:p>
            <a:r>
              <a:rPr lang="en-US" dirty="0"/>
              <a:t>Some function declarations in the </a:t>
            </a:r>
            <a:r>
              <a:rPr lang="en-US" dirty="0" err="1">
                <a:latin typeface="Consolas" panose="020B0609020204030204" pitchFamily="49" charset="0"/>
              </a:rPr>
              <a:t>cmath</a:t>
            </a:r>
            <a:r>
              <a:rPr lang="en-US" dirty="0"/>
              <a:t> library are:</a:t>
            </a:r>
          </a:p>
          <a:p>
            <a:pPr marL="1314450" lvl="3" indent="0">
              <a:buNone/>
            </a:pPr>
            <a:r>
              <a:rPr lang="en-US" dirty="0">
                <a:latin typeface="Consolas" panose="020B0609020204030204" pitchFamily="49" charset="0"/>
              </a:rPr>
              <a:t>double cos( double x );</a:t>
            </a:r>
          </a:p>
          <a:p>
            <a:pPr marL="1314450" lvl="3" indent="0">
              <a:buNone/>
            </a:pPr>
            <a:r>
              <a:rPr lang="en-US" dirty="0">
                <a:latin typeface="Consolas" panose="020B0609020204030204" pitchFamily="49" charset="0"/>
              </a:rPr>
              <a:t>double sin( double x );</a:t>
            </a:r>
          </a:p>
          <a:p>
            <a:pPr marL="1314450" lvl="3" indent="0">
              <a:buNone/>
            </a:pPr>
            <a:r>
              <a:rPr lang="en-US" dirty="0">
                <a:latin typeface="Consolas" panose="020B0609020204030204" pitchFamily="49" charset="0"/>
              </a:rPr>
              <a:t>double tan( double x );</a:t>
            </a:r>
          </a:p>
          <a:p>
            <a:pPr marL="1314450" lvl="3" indent="0">
              <a:buNone/>
            </a:pPr>
            <a:r>
              <a:rPr lang="en-US" dirty="0">
                <a:latin typeface="Consolas" panose="020B0609020204030204" pitchFamily="49" charset="0"/>
              </a:rPr>
              <a:t>double </a:t>
            </a:r>
            <a:r>
              <a:rPr lang="en-US" dirty="0" err="1">
                <a:latin typeface="Consolas" panose="020B0609020204030204" pitchFamily="49" charset="0"/>
              </a:rPr>
              <a:t>acos</a:t>
            </a:r>
            <a:r>
              <a:rPr lang="en-US" dirty="0">
                <a:latin typeface="Consolas" panose="020B0609020204030204" pitchFamily="49" charset="0"/>
              </a:rPr>
              <a:t>( double x );</a:t>
            </a:r>
          </a:p>
          <a:p>
            <a:pPr marL="1314450" lvl="3" indent="0">
              <a:buNone/>
            </a:pPr>
            <a:r>
              <a:rPr lang="en-US" dirty="0">
                <a:latin typeface="Consolas" panose="020B0609020204030204" pitchFamily="49" charset="0"/>
              </a:rPr>
              <a:t>double </a:t>
            </a:r>
            <a:r>
              <a:rPr lang="en-US" dirty="0" err="1">
                <a:latin typeface="Consolas" panose="020B0609020204030204" pitchFamily="49" charset="0"/>
              </a:rPr>
              <a:t>asin</a:t>
            </a:r>
            <a:r>
              <a:rPr lang="en-US" dirty="0">
                <a:latin typeface="Consolas" panose="020B0609020204030204" pitchFamily="49" charset="0"/>
              </a:rPr>
              <a:t>( double x );</a:t>
            </a:r>
          </a:p>
          <a:p>
            <a:pPr marL="1314450" lvl="3" indent="0">
              <a:buNone/>
            </a:pPr>
            <a:r>
              <a:rPr lang="en-US" dirty="0">
                <a:latin typeface="Consolas" panose="020B0609020204030204" pitchFamily="49" charset="0"/>
              </a:rPr>
              <a:t>double </a:t>
            </a:r>
            <a:r>
              <a:rPr lang="en-US" dirty="0" err="1">
                <a:latin typeface="Consolas" panose="020B0609020204030204" pitchFamily="49" charset="0"/>
              </a:rPr>
              <a:t>atan</a:t>
            </a:r>
            <a:r>
              <a:rPr lang="en-US" dirty="0">
                <a:latin typeface="Consolas" panose="020B0609020204030204" pitchFamily="49" charset="0"/>
              </a:rPr>
              <a:t>( double x );</a:t>
            </a:r>
          </a:p>
          <a:p>
            <a:pPr marL="1314450" lvl="3" indent="0">
              <a:buNone/>
            </a:pPr>
            <a:r>
              <a:rPr lang="en-US" dirty="0">
                <a:latin typeface="Consolas" panose="020B0609020204030204" pitchFamily="49" charset="0"/>
              </a:rPr>
              <a:t>double atan2( double y, double x );</a:t>
            </a:r>
          </a:p>
          <a:p>
            <a:pPr marL="1314450" lvl="3" indent="0">
              <a:buNone/>
            </a:pPr>
            <a:endParaRPr lang="en-US" dirty="0">
              <a:latin typeface="Consolas" panose="020B0609020204030204" pitchFamily="49" charset="0"/>
            </a:endParaRPr>
          </a:p>
          <a:p>
            <a:pPr lvl="0"/>
            <a:r>
              <a:rPr lang="en-US" dirty="0">
                <a:solidFill>
                  <a:prstClr val="black"/>
                </a:solidFill>
              </a:rPr>
              <a:t>Immediately, you may notice:</a:t>
            </a:r>
          </a:p>
          <a:p>
            <a:pPr lvl="1"/>
            <a:r>
              <a:rPr lang="en-US" dirty="0">
                <a:solidFill>
                  <a:prstClr val="black"/>
                </a:solidFill>
              </a:rPr>
              <a:t>If you want </a:t>
            </a:r>
            <a:r>
              <a:rPr lang="en-US" dirty="0">
                <a:solidFill>
                  <a:prstClr val="black"/>
                </a:solidFill>
                <a:latin typeface="Times New Roman" panose="02020603050405020304" pitchFamily="18" charset="0"/>
                <a:cs typeface="Times New Roman" panose="02020603050405020304" pitchFamily="18" charset="0"/>
              </a:rPr>
              <a:t>sec(</a:t>
            </a:r>
            <a:r>
              <a:rPr lang="en-US" i="1" dirty="0">
                <a:solidFill>
                  <a:prstClr val="black"/>
                </a:solidFill>
                <a:latin typeface="Times New Roman" panose="02020603050405020304" pitchFamily="18" charset="0"/>
                <a:cs typeface="Times New Roman" panose="02020603050405020304" pitchFamily="18" charset="0"/>
              </a:rPr>
              <a:t>x</a:t>
            </a:r>
            <a:r>
              <a:rPr lang="en-US"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rPr>
              <a:t>, you must use </a:t>
            </a:r>
            <a:r>
              <a:rPr lang="en-US" dirty="0">
                <a:solidFill>
                  <a:prstClr val="black"/>
                </a:solidFill>
                <a:latin typeface="Times New Roman" panose="02020603050405020304" pitchFamily="18" charset="0"/>
                <a:cs typeface="Times New Roman" panose="02020603050405020304" pitchFamily="18" charset="0"/>
              </a:rPr>
              <a:t>1/cos(</a:t>
            </a:r>
            <a:r>
              <a:rPr lang="en-US" i="1" dirty="0">
                <a:solidFill>
                  <a:prstClr val="black"/>
                </a:solidFill>
                <a:latin typeface="Times New Roman" panose="02020603050405020304" pitchFamily="18" charset="0"/>
                <a:cs typeface="Times New Roman" panose="02020603050405020304" pitchFamily="18" charset="0"/>
              </a:rPr>
              <a:t>x</a:t>
            </a:r>
            <a:r>
              <a:rPr lang="en-US" dirty="0">
                <a:solidFill>
                  <a:prstClr val="black"/>
                </a:solidFill>
                <a:latin typeface="Times New Roman" panose="02020603050405020304" pitchFamily="18" charset="0"/>
                <a:cs typeface="Times New Roman" panose="02020603050405020304" pitchFamily="18" charset="0"/>
              </a:rPr>
              <a:t>)</a:t>
            </a:r>
          </a:p>
          <a:p>
            <a:pPr lvl="1"/>
            <a:r>
              <a:rPr lang="en-US" dirty="0">
                <a:solidFill>
                  <a:prstClr val="black"/>
                </a:solidFill>
              </a:rPr>
              <a:t>More interesting is </a:t>
            </a:r>
            <a:r>
              <a:rPr lang="en-US" dirty="0">
                <a:latin typeface="Consolas" panose="020B0609020204030204" pitchFamily="49" charset="0"/>
              </a:rPr>
              <a:t>atan2(…)</a:t>
            </a:r>
            <a:r>
              <a:rPr lang="en-US" dirty="0">
                <a:solidFill>
                  <a:prstClr val="black"/>
                </a:solidFill>
              </a:rPr>
              <a:t>:</a:t>
            </a:r>
          </a:p>
          <a:p>
            <a:pPr lvl="2"/>
            <a:r>
              <a:rPr lang="en-US" dirty="0">
                <a:solidFill>
                  <a:prstClr val="black"/>
                </a:solidFill>
                <a:cs typeface="Times New Roman" panose="02020603050405020304" pitchFamily="18" charset="0"/>
              </a:rPr>
              <a:t>It returns </a:t>
            </a:r>
            <a:r>
              <a:rPr lang="en-US" dirty="0">
                <a:solidFill>
                  <a:prstClr val="black"/>
                </a:solidFill>
                <a:latin typeface="Times New Roman" panose="02020603050405020304" pitchFamily="18" charset="0"/>
                <a:cs typeface="Times New Roman" panose="02020603050405020304" pitchFamily="18" charset="0"/>
              </a:rPr>
              <a:t>tan</a:t>
            </a:r>
            <a:r>
              <a:rPr lang="en-US" baseline="30000" dirty="0">
                <a:solidFill>
                  <a:prstClr val="black"/>
                </a:solidFill>
                <a:latin typeface="Times New Roman" panose="02020603050405020304" pitchFamily="18" charset="0"/>
                <a:cs typeface="Times New Roman" panose="02020603050405020304" pitchFamily="18" charset="0"/>
              </a:rPr>
              <a:t>–1</a:t>
            </a:r>
            <a:r>
              <a:rPr lang="en-US" dirty="0">
                <a:solidFill>
                  <a:prstClr val="black"/>
                </a:solidFill>
                <a:latin typeface="Times New Roman" panose="02020603050405020304" pitchFamily="18" charset="0"/>
                <a:cs typeface="Times New Roman" panose="02020603050405020304" pitchFamily="18" charset="0"/>
              </a:rPr>
              <a:t>(</a:t>
            </a:r>
            <a:r>
              <a:rPr lang="en-US" i="1" dirty="0">
                <a:solidFill>
                  <a:prstClr val="black"/>
                </a:solidFill>
                <a:latin typeface="Times New Roman" panose="02020603050405020304" pitchFamily="18" charset="0"/>
                <a:cs typeface="Times New Roman" panose="02020603050405020304" pitchFamily="18" charset="0"/>
              </a:rPr>
              <a:t>y</a:t>
            </a:r>
            <a:r>
              <a:rPr lang="en-US" dirty="0">
                <a:solidFill>
                  <a:prstClr val="black"/>
                </a:solidFill>
                <a:latin typeface="Times New Roman" panose="02020603050405020304" pitchFamily="18" charset="0"/>
                <a:cs typeface="Times New Roman" panose="02020603050405020304" pitchFamily="18" charset="0"/>
              </a:rPr>
              <a:t>/</a:t>
            </a:r>
            <a:r>
              <a:rPr lang="en-US" i="1" dirty="0">
                <a:solidFill>
                  <a:prstClr val="black"/>
                </a:solidFill>
                <a:latin typeface="Times New Roman" panose="02020603050405020304" pitchFamily="18" charset="0"/>
                <a:cs typeface="Times New Roman" panose="02020603050405020304" pitchFamily="18" charset="0"/>
              </a:rPr>
              <a:t>x</a:t>
            </a:r>
            <a:r>
              <a:rPr lang="en-US"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cs typeface="Times New Roman" panose="02020603050405020304" pitchFamily="18" charset="0"/>
              </a:rPr>
              <a:t>, but takes into account the sign of </a:t>
            </a:r>
            <a:r>
              <a:rPr lang="en-US" i="1" dirty="0">
                <a:solidFill>
                  <a:prstClr val="black"/>
                </a:solidFill>
                <a:cs typeface="Times New Roman" panose="02020603050405020304" pitchFamily="18" charset="0"/>
              </a:rPr>
              <a:t>y</a:t>
            </a:r>
            <a:r>
              <a:rPr lang="en-US" dirty="0">
                <a:solidFill>
                  <a:prstClr val="black"/>
                </a:solidFill>
                <a:cs typeface="Times New Roman" panose="02020603050405020304" pitchFamily="18" charset="0"/>
              </a:rPr>
              <a:t> and </a:t>
            </a:r>
            <a:r>
              <a:rPr lang="en-US" i="1" dirty="0">
                <a:solidFill>
                  <a:prstClr val="black"/>
                </a:solidFill>
                <a:cs typeface="Times New Roman" panose="02020603050405020304" pitchFamily="18" charset="0"/>
              </a:rPr>
              <a:t>x</a:t>
            </a:r>
            <a:endParaRPr lang="en-US" dirty="0">
              <a:solidFill>
                <a:prstClr val="black"/>
              </a:solidFill>
              <a:cs typeface="Times New Roman" panose="02020603050405020304" pitchFamily="18" charset="0"/>
            </a:endParaRPr>
          </a:p>
          <a:p>
            <a:pPr lvl="2"/>
            <a:r>
              <a:rPr lang="en-US" dirty="0">
                <a:solidFill>
                  <a:prstClr val="black"/>
                </a:solidFill>
                <a:cs typeface="Times New Roman" panose="02020603050405020304" pitchFamily="18" charset="0"/>
              </a:rPr>
              <a:t>This allows, for example, </a:t>
            </a:r>
            <a:r>
              <a:rPr lang="en-US" i="1" dirty="0">
                <a:solidFill>
                  <a:prstClr val="black"/>
                </a:solidFill>
                <a:latin typeface="Times New Roman" panose="02020603050405020304" pitchFamily="18" charset="0"/>
                <a:cs typeface="Times New Roman" panose="02020603050405020304" pitchFamily="18" charset="0"/>
              </a:rPr>
              <a:t>x</a:t>
            </a:r>
            <a:r>
              <a:rPr lang="en-US" dirty="0">
                <a:solidFill>
                  <a:prstClr val="black"/>
                </a:solidFill>
                <a:latin typeface="Times New Roman" panose="02020603050405020304" pitchFamily="18" charset="0"/>
                <a:cs typeface="Times New Roman" panose="02020603050405020304" pitchFamily="18" charset="0"/>
              </a:rPr>
              <a:t> = 0</a:t>
            </a: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86661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Trigonometric functions</a:t>
            </a:r>
          </a:p>
        </p:txBody>
      </p:sp>
      <p:sp>
        <p:nvSpPr>
          <p:cNvPr id="3" name="Content Placeholder 2"/>
          <p:cNvSpPr>
            <a:spLocks noGrp="1"/>
          </p:cNvSpPr>
          <p:nvPr>
            <p:ph idx="1"/>
          </p:nvPr>
        </p:nvSpPr>
        <p:spPr/>
        <p:txBody>
          <a:bodyPr>
            <a:normAutofit fontScale="92500" lnSpcReduction="10000"/>
          </a:bodyPr>
          <a:lstStyle/>
          <a:p>
            <a:r>
              <a:rPr lang="en-US" dirty="0"/>
              <a:t>Here are examples of </a:t>
            </a:r>
            <a:r>
              <a:rPr lang="en-US" i="1" dirty="0"/>
              <a:t>calling functions</a:t>
            </a:r>
            <a:endParaRPr lang="en-US" dirty="0"/>
          </a:p>
          <a:p>
            <a:pPr lvl="1"/>
            <a:r>
              <a:rPr lang="en-US" dirty="0"/>
              <a:t>That is, we are </a:t>
            </a:r>
            <a:r>
              <a:rPr lang="en-US" i="1" dirty="0"/>
              <a:t>calling</a:t>
            </a:r>
            <a:r>
              <a:rPr lang="en-US" dirty="0"/>
              <a:t> the function with an argument or arguments</a:t>
            </a:r>
          </a:p>
          <a:p>
            <a:pPr marL="1314450" lvl="3" indent="0">
              <a:buNone/>
            </a:pPr>
            <a:r>
              <a:rPr lang="en-CA" sz="1300" dirty="0">
                <a:latin typeface="Consolas" panose="020B0609020204030204" pitchFamily="49" charset="0"/>
              </a:rPr>
              <a:t>#define _USE_MATH_DEFINES</a:t>
            </a:r>
          </a:p>
          <a:p>
            <a:pPr marL="1314450" lvl="3" indent="0">
              <a:buNone/>
            </a:pPr>
            <a:r>
              <a:rPr lang="en-CA" sz="1300" dirty="0">
                <a:latin typeface="Consolas" panose="020B0609020204030204" pitchFamily="49" charset="0"/>
              </a:rPr>
              <a:t>#include &lt;</a:t>
            </a:r>
            <a:r>
              <a:rPr lang="en-CA" sz="1300" dirty="0" err="1">
                <a:latin typeface="Consolas" panose="020B0609020204030204" pitchFamily="49" charset="0"/>
              </a:rPr>
              <a:t>cmath</a:t>
            </a:r>
            <a:r>
              <a:rPr lang="en-CA" sz="1300" dirty="0">
                <a:latin typeface="Consolas" panose="020B0609020204030204" pitchFamily="49" charset="0"/>
              </a:rPr>
              <a:t>&gt;</a:t>
            </a:r>
          </a:p>
          <a:p>
            <a:pPr marL="1314450" lvl="3" indent="0">
              <a:buNone/>
            </a:pPr>
            <a:r>
              <a:rPr lang="en-US" sz="1300" dirty="0">
                <a:latin typeface="Consolas" panose="020B0609020204030204" pitchFamily="49" charset="0"/>
              </a:rPr>
              <a:t>#include &lt;</a:t>
            </a:r>
            <a:r>
              <a:rPr lang="en-US" sz="1300" dirty="0" err="1">
                <a:latin typeface="Consolas" panose="020B0609020204030204" pitchFamily="49" charset="0"/>
              </a:rPr>
              <a:t>iostream</a:t>
            </a:r>
            <a:r>
              <a:rPr lang="en-US" sz="1300" dirty="0">
                <a:latin typeface="Consolas" panose="020B0609020204030204" pitchFamily="49" charset="0"/>
              </a:rPr>
              <a:t>&gt;</a:t>
            </a:r>
          </a:p>
          <a:p>
            <a:pPr marL="1314450" lvl="3" indent="0">
              <a:buNone/>
            </a:pPr>
            <a:endParaRPr lang="en-US" sz="1300" dirty="0">
              <a:latin typeface="Consolas" panose="020B0609020204030204" pitchFamily="49" charset="0"/>
            </a:endParaRPr>
          </a:p>
          <a:p>
            <a:pPr marL="1314450" lvl="3" indent="0">
              <a:buNone/>
            </a:pPr>
            <a:r>
              <a:rPr lang="en-US" sz="1300" dirty="0">
                <a:latin typeface="Consolas" panose="020B0609020204030204" pitchFamily="49" charset="0"/>
              </a:rPr>
              <a:t>// Function declarations</a:t>
            </a:r>
          </a:p>
          <a:p>
            <a:pPr marL="1314450" lvl="3" indent="0">
              <a:buNone/>
            </a:pPr>
            <a:r>
              <a:rPr lang="en-US" sz="1300" dirty="0" err="1">
                <a:latin typeface="Consolas" panose="020B0609020204030204" pitchFamily="49" charset="0"/>
              </a:rPr>
              <a:t>int</a:t>
            </a:r>
            <a:r>
              <a:rPr lang="en-US" sz="1300" dirty="0">
                <a:latin typeface="Consolas" panose="020B0609020204030204" pitchFamily="49" charset="0"/>
              </a:rPr>
              <a:t> main();</a:t>
            </a:r>
          </a:p>
          <a:p>
            <a:pPr marL="1314450" lvl="3" indent="0">
              <a:buNone/>
            </a:pPr>
            <a:endParaRPr lang="en-US" sz="1300" dirty="0">
              <a:latin typeface="Consolas" panose="020B0609020204030204" pitchFamily="49" charset="0"/>
            </a:endParaRPr>
          </a:p>
          <a:p>
            <a:pPr marL="1314450" lvl="3" indent="0">
              <a:buNone/>
            </a:pPr>
            <a:r>
              <a:rPr lang="en-US" sz="1300" dirty="0">
                <a:latin typeface="Consolas" panose="020B0609020204030204" pitchFamily="49" charset="0"/>
              </a:rPr>
              <a:t>// Function definitions</a:t>
            </a:r>
          </a:p>
          <a:p>
            <a:pPr marL="1314450" lvl="3" indent="0">
              <a:buNone/>
            </a:pPr>
            <a:r>
              <a:rPr lang="en-US" sz="1300" dirty="0" err="1">
                <a:latin typeface="Consolas" panose="020B0609020204030204" pitchFamily="49" charset="0"/>
              </a:rPr>
              <a:t>int</a:t>
            </a:r>
            <a:r>
              <a:rPr lang="en-US" sz="1300" dirty="0">
                <a:latin typeface="Consolas" panose="020B0609020204030204" pitchFamily="49" charset="0"/>
              </a:rPr>
              <a:t> main() {</a:t>
            </a:r>
          </a:p>
          <a:p>
            <a:pPr marL="1314450" lvl="3" indent="0">
              <a:buNone/>
            </a:pPr>
            <a:r>
              <a:rPr lang="en-US" sz="1300" dirty="0">
                <a:latin typeface="Consolas" panose="020B0609020204030204" pitchFamily="49" charset="0"/>
              </a:rPr>
              <a:t>    double x{};</a:t>
            </a:r>
          </a:p>
          <a:p>
            <a:pPr marL="1314450" lvl="3"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"Enter a real value 'x': ";</a:t>
            </a:r>
          </a:p>
          <a:p>
            <a:pPr marL="1314450" lvl="3"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cin</a:t>
            </a:r>
            <a:r>
              <a:rPr lang="en-US" sz="1300" dirty="0">
                <a:latin typeface="Consolas" panose="020B0609020204030204" pitchFamily="49" charset="0"/>
              </a:rPr>
              <a:t> &gt;&gt; x;</a:t>
            </a:r>
          </a:p>
          <a:p>
            <a:pPr marL="1314450" lvl="3" indent="0">
              <a:buNone/>
            </a:pPr>
            <a:endParaRPr lang="en-US" sz="1300" dirty="0">
              <a:latin typeface="Consolas" panose="020B0609020204030204" pitchFamily="49" charset="0"/>
            </a:endParaRPr>
          </a:p>
          <a:p>
            <a:pPr marL="1314450" lvl="3"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 sin(" &lt;&lt; x &lt;&lt; ") = " &lt;&lt; </a:t>
            </a:r>
            <a:r>
              <a:rPr lang="en-US" sz="1300" dirty="0" err="1">
                <a:latin typeface="Consolas" panose="020B0609020204030204" pitchFamily="49" charset="0"/>
              </a:rPr>
              <a:t>std</a:t>
            </a:r>
            <a:r>
              <a:rPr lang="en-US" sz="1300" dirty="0">
                <a:latin typeface="Consolas" panose="020B0609020204030204" pitchFamily="49" charset="0"/>
              </a:rPr>
              <a:t>::sin(x)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p>
          <a:p>
            <a:pPr marL="1314450" lvl="3"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 cos(" &lt;&lt; x &lt;&lt; ") = " &lt;&lt; </a:t>
            </a:r>
            <a:r>
              <a:rPr lang="en-US" sz="1300" dirty="0" err="1">
                <a:latin typeface="Consolas" panose="020B0609020204030204" pitchFamily="49" charset="0"/>
              </a:rPr>
              <a:t>std</a:t>
            </a:r>
            <a:r>
              <a:rPr lang="en-US" sz="1300" dirty="0">
                <a:latin typeface="Consolas" panose="020B0609020204030204" pitchFamily="49" charset="0"/>
              </a:rPr>
              <a:t>::cos(x)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p>
          <a:p>
            <a:pPr marL="1314450" lvl="3" indent="0">
              <a:buNone/>
            </a:pPr>
            <a:r>
              <a:rPr lang="en-US" sz="1300" dirty="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err="1">
                <a:latin typeface="Consolas" panose="020B0609020204030204" pitchFamily="49" charset="0"/>
              </a:rPr>
              <a:t>atan</a:t>
            </a:r>
            <a:r>
              <a:rPr lang="en-US" sz="1300" dirty="0">
                <a:latin typeface="Consolas" panose="020B0609020204030204" pitchFamily="49" charset="0"/>
              </a:rPr>
              <a:t>(" &lt;&lt; x &lt;&lt; ") = "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atan</a:t>
            </a:r>
            <a:r>
              <a:rPr lang="en-US" sz="1300" dirty="0">
                <a:latin typeface="Consolas" panose="020B0609020204030204" pitchFamily="49" charset="0"/>
              </a:rPr>
              <a:t>(x)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endParaRPr lang="en-CA" sz="1300" dirty="0">
              <a:latin typeface="Consolas" panose="020B0609020204030204" pitchFamily="49" charset="0"/>
            </a:endParaRPr>
          </a:p>
          <a:p>
            <a:pPr marL="1314450" lvl="3" indent="0">
              <a:buNone/>
            </a:pPr>
            <a:endParaRPr lang="en-US" sz="1300" dirty="0">
              <a:latin typeface="Consolas" panose="020B0609020204030204" pitchFamily="49" charset="0"/>
            </a:endParaRPr>
          </a:p>
          <a:p>
            <a:pPr marL="1314450" lvl="3" indent="0">
              <a:buNone/>
            </a:pPr>
            <a:r>
              <a:rPr lang="en-US" sz="1300" dirty="0">
                <a:latin typeface="Consolas" panose="020B0609020204030204" pitchFamily="49" charset="0"/>
              </a:rPr>
              <a:t>    return 0;</a:t>
            </a:r>
          </a:p>
          <a:p>
            <a:pPr marL="1314450" lvl="3" indent="0">
              <a:buNone/>
            </a:pPr>
            <a:r>
              <a:rPr lang="en-US" sz="1300" dirty="0">
                <a:latin typeface="Consolas" panose="020B0609020204030204" pitchFamily="49" charset="0"/>
              </a:rPr>
              <a:t>}</a:t>
            </a:r>
          </a:p>
        </p:txBody>
      </p:sp>
      <p:sp>
        <p:nvSpPr>
          <p:cNvPr id="5" name="TextBox 4"/>
          <p:cNvSpPr txBox="1"/>
          <p:nvPr/>
        </p:nvSpPr>
        <p:spPr>
          <a:xfrm>
            <a:off x="4355976" y="2689025"/>
            <a:ext cx="3603872" cy="646331"/>
          </a:xfrm>
          <a:prstGeom prst="rect">
            <a:avLst/>
          </a:prstGeom>
          <a:noFill/>
        </p:spPr>
        <p:txBody>
          <a:bodyPr wrap="none" rtlCol="0">
            <a:spAutoFit/>
          </a:bodyPr>
          <a:lstStyle/>
          <a:p>
            <a:r>
              <a:rPr lang="en-US" dirty="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Enter a real value 'x':</a:t>
            </a:r>
            <a:endParaRPr lang="en-CA" dirty="0">
              <a:solidFill>
                <a:srgbClr val="0070C0"/>
              </a:solidFill>
              <a:latin typeface="Consolas" panose="020B0609020204030204" pitchFamily="49" charset="0"/>
            </a:endParaRPr>
          </a:p>
        </p:txBody>
      </p:sp>
      <p:sp>
        <p:nvSpPr>
          <p:cNvPr id="6" name="TextBox 5"/>
          <p:cNvSpPr txBox="1"/>
          <p:nvPr/>
        </p:nvSpPr>
        <p:spPr>
          <a:xfrm>
            <a:off x="7868766" y="2962875"/>
            <a:ext cx="311304" cy="369332"/>
          </a:xfrm>
          <a:prstGeom prst="rect">
            <a:avLst/>
          </a:prstGeom>
          <a:noFill/>
        </p:spPr>
        <p:txBody>
          <a:bodyPr wrap="none" rtlCol="0">
            <a:spAutoFit/>
          </a:bodyPr>
          <a:lstStyle/>
          <a:p>
            <a:r>
              <a:rPr lang="en-US" dirty="0">
                <a:solidFill>
                  <a:srgbClr val="0070C0"/>
                </a:solidFill>
                <a:latin typeface="Consolas" panose="020B0609020204030204" pitchFamily="49" charset="0"/>
              </a:rPr>
              <a:t>3</a:t>
            </a:r>
            <a:endParaRPr lang="en-CA" dirty="0">
              <a:solidFill>
                <a:srgbClr val="0070C0"/>
              </a:solidFill>
              <a:latin typeface="Consolas" panose="020B0609020204030204" pitchFamily="49" charset="0"/>
            </a:endParaRPr>
          </a:p>
        </p:txBody>
      </p:sp>
      <p:sp>
        <p:nvSpPr>
          <p:cNvPr id="7" name="TextBox 6"/>
          <p:cNvSpPr txBox="1"/>
          <p:nvPr/>
        </p:nvSpPr>
        <p:spPr>
          <a:xfrm>
            <a:off x="7990965" y="2962875"/>
            <a:ext cx="311304" cy="369332"/>
          </a:xfrm>
          <a:prstGeom prst="rect">
            <a:avLst/>
          </a:prstGeom>
          <a:noFill/>
        </p:spPr>
        <p:txBody>
          <a:bodyPr wrap="none" rtlCol="0">
            <a:spAutoFit/>
          </a:bodyPr>
          <a:lstStyle/>
          <a:p>
            <a:r>
              <a:rPr lang="en-US" dirty="0">
                <a:solidFill>
                  <a:srgbClr val="0070C0"/>
                </a:solidFill>
                <a:latin typeface="Consolas" panose="020B0609020204030204" pitchFamily="49" charset="0"/>
              </a:rPr>
              <a:t>.</a:t>
            </a:r>
            <a:endParaRPr lang="en-CA" dirty="0">
              <a:solidFill>
                <a:srgbClr val="0070C0"/>
              </a:solidFill>
              <a:latin typeface="Consolas" panose="020B0609020204030204" pitchFamily="49" charset="0"/>
            </a:endParaRPr>
          </a:p>
        </p:txBody>
      </p:sp>
      <p:sp>
        <p:nvSpPr>
          <p:cNvPr id="8" name="TextBox 7"/>
          <p:cNvSpPr txBox="1"/>
          <p:nvPr/>
        </p:nvSpPr>
        <p:spPr>
          <a:xfrm>
            <a:off x="8126826" y="2962875"/>
            <a:ext cx="311304" cy="369332"/>
          </a:xfrm>
          <a:prstGeom prst="rect">
            <a:avLst/>
          </a:prstGeom>
          <a:noFill/>
        </p:spPr>
        <p:txBody>
          <a:bodyPr wrap="none" rtlCol="0">
            <a:spAutoFit/>
          </a:bodyPr>
          <a:lstStyle/>
          <a:p>
            <a:r>
              <a:rPr lang="en-US" dirty="0">
                <a:solidFill>
                  <a:srgbClr val="0070C0"/>
                </a:solidFill>
                <a:latin typeface="Consolas" panose="020B0609020204030204" pitchFamily="49" charset="0"/>
              </a:rPr>
              <a:t>1</a:t>
            </a:r>
            <a:endParaRPr lang="en-CA" dirty="0">
              <a:solidFill>
                <a:srgbClr val="0070C0"/>
              </a:solidFill>
              <a:latin typeface="Consolas" panose="020B0609020204030204" pitchFamily="49" charset="0"/>
            </a:endParaRPr>
          </a:p>
        </p:txBody>
      </p:sp>
      <p:sp>
        <p:nvSpPr>
          <p:cNvPr id="9" name="TextBox 8"/>
          <p:cNvSpPr txBox="1"/>
          <p:nvPr/>
        </p:nvSpPr>
        <p:spPr>
          <a:xfrm>
            <a:off x="8264793" y="2962875"/>
            <a:ext cx="311304" cy="369332"/>
          </a:xfrm>
          <a:prstGeom prst="rect">
            <a:avLst/>
          </a:prstGeom>
          <a:noFill/>
        </p:spPr>
        <p:txBody>
          <a:bodyPr wrap="none" rtlCol="0">
            <a:spAutoFit/>
          </a:bodyPr>
          <a:lstStyle/>
          <a:p>
            <a:r>
              <a:rPr lang="en-US" dirty="0">
                <a:solidFill>
                  <a:srgbClr val="0070C0"/>
                </a:solidFill>
                <a:latin typeface="Consolas" panose="020B0609020204030204" pitchFamily="49" charset="0"/>
              </a:rPr>
              <a:t>4</a:t>
            </a:r>
            <a:endParaRPr lang="en-CA" dirty="0">
              <a:solidFill>
                <a:srgbClr val="0070C0"/>
              </a:solidFill>
              <a:latin typeface="Consolas" panose="020B0609020204030204" pitchFamily="49" charset="0"/>
            </a:endParaRPr>
          </a:p>
        </p:txBody>
      </p:sp>
      <p:sp>
        <p:nvSpPr>
          <p:cNvPr id="10" name="TextBox 9"/>
          <p:cNvSpPr txBox="1"/>
          <p:nvPr/>
        </p:nvSpPr>
        <p:spPr>
          <a:xfrm>
            <a:off x="4897608" y="3335356"/>
            <a:ext cx="3097323" cy="923330"/>
          </a:xfrm>
          <a:prstGeom prst="rect">
            <a:avLst/>
          </a:prstGeom>
          <a:noFill/>
        </p:spPr>
        <p:txBody>
          <a:bodyPr wrap="none" rtlCol="0">
            <a:spAutoFit/>
          </a:bodyPr>
          <a:lstStyle/>
          <a:p>
            <a:r>
              <a:rPr lang="es-ES" dirty="0">
                <a:solidFill>
                  <a:srgbClr val="0070C0"/>
                </a:solidFill>
                <a:latin typeface="Consolas" panose="020B0609020204030204" pitchFamily="49" charset="0"/>
              </a:rPr>
              <a:t> sin(3.14) = 0.00159265</a:t>
            </a:r>
          </a:p>
          <a:p>
            <a:r>
              <a:rPr lang="es-ES" dirty="0">
                <a:solidFill>
                  <a:srgbClr val="0070C0"/>
                </a:solidFill>
                <a:latin typeface="Consolas" panose="020B0609020204030204" pitchFamily="49" charset="0"/>
              </a:rPr>
              <a:t> </a:t>
            </a:r>
            <a:r>
              <a:rPr lang="es-ES" dirty="0" err="1">
                <a:solidFill>
                  <a:srgbClr val="0070C0"/>
                </a:solidFill>
                <a:latin typeface="Consolas" panose="020B0609020204030204" pitchFamily="49" charset="0"/>
              </a:rPr>
              <a:t>cos</a:t>
            </a:r>
            <a:r>
              <a:rPr lang="es-ES" dirty="0">
                <a:solidFill>
                  <a:srgbClr val="0070C0"/>
                </a:solidFill>
                <a:latin typeface="Consolas" panose="020B0609020204030204" pitchFamily="49" charset="0"/>
              </a:rPr>
              <a:t>(3.14) = -0.999999</a:t>
            </a:r>
          </a:p>
          <a:p>
            <a:r>
              <a:rPr lang="es-ES" dirty="0">
                <a:solidFill>
                  <a:srgbClr val="0070C0"/>
                </a:solidFill>
                <a:latin typeface="Consolas" panose="020B0609020204030204" pitchFamily="49" charset="0"/>
              </a:rPr>
              <a:t>atan(3.14) = 1.26248</a:t>
            </a:r>
          </a:p>
        </p:txBody>
      </p:sp>
      <p:sp>
        <p:nvSpPr>
          <p:cNvPr id="11" name="Rounded Rectangle 10"/>
          <p:cNvSpPr/>
          <p:nvPr/>
        </p:nvSpPr>
        <p:spPr>
          <a:xfrm>
            <a:off x="5436096" y="4809872"/>
            <a:ext cx="103657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5440290" y="5027588"/>
            <a:ext cx="103657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5444484" y="5245304"/>
            <a:ext cx="115462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86393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1" grpId="1" animBg="1"/>
      <p:bldP spid="12" grpId="0" animBg="1"/>
      <p:bldP spid="12"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Functions calls in arithmetic expressions</a:t>
            </a:r>
          </a:p>
        </p:txBody>
      </p:sp>
      <p:sp>
        <p:nvSpPr>
          <p:cNvPr id="3" name="Content Placeholder 2"/>
          <p:cNvSpPr>
            <a:spLocks noGrp="1"/>
          </p:cNvSpPr>
          <p:nvPr>
            <p:ph idx="1"/>
          </p:nvPr>
        </p:nvSpPr>
        <p:spPr/>
        <p:txBody>
          <a:bodyPr>
            <a:normAutofit fontScale="92500" lnSpcReduction="10000"/>
          </a:bodyPr>
          <a:lstStyle/>
          <a:p>
            <a:r>
              <a:rPr lang="en-US" dirty="0"/>
              <a:t>In any arithmetic expression where you could have used a float or local variable of type float, you can also use a call to a function that has a return type double</a:t>
            </a:r>
          </a:p>
          <a:p>
            <a:pPr marL="857250" lvl="2" indent="0">
              <a:buNone/>
            </a:pPr>
            <a:r>
              <a:rPr lang="en-US" sz="1400" dirty="0" err="1">
                <a:latin typeface="Consolas" panose="020B0609020204030204" pitchFamily="49" charset="0"/>
              </a:rPr>
              <a:t>int</a:t>
            </a:r>
            <a:r>
              <a:rPr lang="en-US" sz="1400" dirty="0">
                <a:latin typeface="Consolas" panose="020B0609020204030204" pitchFamily="49" charset="0"/>
              </a:rPr>
              <a:t> main() {</a:t>
            </a:r>
          </a:p>
          <a:p>
            <a:pPr marL="857250" lvl="2" indent="0">
              <a:buNone/>
            </a:pPr>
            <a:r>
              <a:rPr lang="en-US" sz="1400" dirty="0">
                <a:latin typeface="Consolas" panose="020B0609020204030204" pitchFamily="49" charset="0"/>
              </a:rPr>
              <a:t>    double x{};</a:t>
            </a:r>
          </a:p>
          <a:p>
            <a:pPr marL="85725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"Enter a real value 'x': ";</a:t>
            </a:r>
          </a:p>
          <a:p>
            <a:pPr marL="85725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cin</a:t>
            </a:r>
            <a:r>
              <a:rPr lang="en-US" sz="1400" dirty="0">
                <a:latin typeface="Consolas" panose="020B0609020204030204" pitchFamily="49" charset="0"/>
              </a:rPr>
              <a:t> &gt;&gt; x;</a:t>
            </a:r>
          </a:p>
          <a:p>
            <a:pPr marL="857250" lvl="2" indent="0">
              <a:buNone/>
            </a:pPr>
            <a:endParaRPr lang="en-US" sz="1400" dirty="0">
              <a:latin typeface="Consolas" panose="020B0609020204030204" pitchFamily="49" charset="0"/>
            </a:endParaRPr>
          </a:p>
          <a:p>
            <a:pPr marL="857250" lvl="2" indent="0">
              <a:buNone/>
            </a:pPr>
            <a:r>
              <a:rPr lang="en-US" sz="1400" dirty="0">
                <a:latin typeface="Consolas" panose="020B0609020204030204" pitchFamily="49" charset="0"/>
              </a:rPr>
              <a:t>    double y{</a:t>
            </a:r>
            <a:r>
              <a:rPr lang="en-US" sz="1400" dirty="0" err="1">
                <a:latin typeface="Consolas" panose="020B0609020204030204" pitchFamily="49" charset="0"/>
              </a:rPr>
              <a:t>std</a:t>
            </a:r>
            <a:r>
              <a:rPr lang="en-US" sz="1400" dirty="0">
                <a:latin typeface="Consolas" panose="020B0609020204030204" pitchFamily="49" charset="0"/>
              </a:rPr>
              <a:t>::sin(x) + 1.0};</a:t>
            </a:r>
          </a:p>
          <a:p>
            <a:pPr marL="85725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"sin(" &lt;&lt; x &lt;&lt; ") + 1 = " &lt;&lt; y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57250" lvl="2" indent="0">
              <a:buNone/>
            </a:pPr>
            <a:endParaRPr lang="en-US" sz="1400" dirty="0">
              <a:latin typeface="Consolas" panose="020B0609020204030204" pitchFamily="49" charset="0"/>
            </a:endParaRPr>
          </a:p>
          <a:p>
            <a:pPr marL="857250" lvl="2" indent="0">
              <a:buNone/>
            </a:pPr>
            <a:r>
              <a:rPr lang="en-US" sz="1400" dirty="0">
                <a:latin typeface="Consolas" panose="020B0609020204030204" pitchFamily="49" charset="0"/>
              </a:rPr>
              <a:t>    y = </a:t>
            </a:r>
            <a:r>
              <a:rPr lang="en-US" sz="1400" dirty="0" err="1">
                <a:latin typeface="Consolas" panose="020B0609020204030204" pitchFamily="49" charset="0"/>
              </a:rPr>
              <a:t>std</a:t>
            </a:r>
            <a:r>
              <a:rPr lang="en-US" sz="1400" dirty="0">
                <a:latin typeface="Consolas" panose="020B0609020204030204" pitchFamily="49" charset="0"/>
              </a:rPr>
              <a:t>::sin(</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asin</a:t>
            </a:r>
            <a:r>
              <a:rPr lang="en-US" sz="1400" dirty="0">
                <a:latin typeface="Consolas" panose="020B0609020204030204" pitchFamily="49" charset="0"/>
              </a:rPr>
              <a:t>(x));</a:t>
            </a:r>
          </a:p>
          <a:p>
            <a:pPr marL="85725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"sin(</a:t>
            </a:r>
            <a:r>
              <a:rPr lang="en-US" sz="1400" dirty="0" err="1">
                <a:latin typeface="Consolas" panose="020B0609020204030204" pitchFamily="49" charset="0"/>
              </a:rPr>
              <a:t>asin</a:t>
            </a:r>
            <a:r>
              <a:rPr lang="en-US" sz="1400" dirty="0">
                <a:latin typeface="Consolas" panose="020B0609020204030204" pitchFamily="49" charset="0"/>
              </a:rPr>
              <a:t>(" &lt;&lt; x &lt;&lt; ")) = " &lt;&lt; y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57250" lvl="2" indent="0">
              <a:buNone/>
            </a:pPr>
            <a:endParaRPr lang="en-US" sz="1400" dirty="0">
              <a:latin typeface="Consolas" panose="020B0609020204030204" pitchFamily="49" charset="0"/>
            </a:endParaRPr>
          </a:p>
          <a:p>
            <a:pPr marL="857250" lvl="2" indent="0">
              <a:buNone/>
            </a:pPr>
            <a:r>
              <a:rPr lang="en-US" sz="1400" dirty="0">
                <a:latin typeface="Consolas" panose="020B0609020204030204" pitchFamily="49" charset="0"/>
              </a:rPr>
              <a:t>    y = </a:t>
            </a:r>
            <a:r>
              <a:rPr lang="en-US" sz="1400" dirty="0" err="1">
                <a:latin typeface="Consolas" panose="020B0609020204030204" pitchFamily="49" charset="0"/>
              </a:rPr>
              <a:t>std</a:t>
            </a:r>
            <a:r>
              <a:rPr lang="en-US" sz="1400" dirty="0">
                <a:latin typeface="Consolas" panose="020B0609020204030204" pitchFamily="49" charset="0"/>
              </a:rPr>
              <a:t>::cos(M_PI_2 -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asin</a:t>
            </a:r>
            <a:r>
              <a:rPr lang="en-US" sz="1400" dirty="0">
                <a:latin typeface="Consolas" panose="020B0609020204030204" pitchFamily="49" charset="0"/>
              </a:rPr>
              <a:t>(x));</a:t>
            </a:r>
          </a:p>
          <a:p>
            <a:pPr marL="85725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"cos(pi/2 - </a:t>
            </a:r>
            <a:r>
              <a:rPr lang="en-US" sz="1400" dirty="0" err="1">
                <a:latin typeface="Consolas" panose="020B0609020204030204" pitchFamily="49" charset="0"/>
              </a:rPr>
              <a:t>asin</a:t>
            </a:r>
            <a:r>
              <a:rPr lang="en-US" sz="1400" dirty="0">
                <a:latin typeface="Consolas" panose="020B0609020204030204" pitchFamily="49" charset="0"/>
              </a:rPr>
              <a:t>(" &lt;&lt; x &lt;&lt; ")) = " &lt;&lt; y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57250" lvl="2" indent="0">
              <a:buNone/>
            </a:pPr>
            <a:endParaRPr lang="en-US" sz="1400" dirty="0">
              <a:latin typeface="Consolas" panose="020B0609020204030204" pitchFamily="49" charset="0"/>
            </a:endParaRPr>
          </a:p>
          <a:p>
            <a:pPr marL="857250" lvl="2" indent="0">
              <a:buNone/>
            </a:pPr>
            <a:r>
              <a:rPr lang="en-US" sz="1400" dirty="0">
                <a:latin typeface="Consolas" panose="020B0609020204030204" pitchFamily="49" charset="0"/>
              </a:rPr>
              <a:t>    return 0;</a:t>
            </a:r>
          </a:p>
          <a:p>
            <a:pPr marL="857250" lvl="2" indent="0">
              <a:buNone/>
            </a:pPr>
            <a:r>
              <a:rPr lang="en-US" sz="1400" dirty="0">
                <a:latin typeface="Consolas" panose="020B0609020204030204" pitchFamily="49" charset="0"/>
              </a:rPr>
              <a:t>}</a:t>
            </a:r>
          </a:p>
        </p:txBody>
      </p:sp>
      <p:sp>
        <p:nvSpPr>
          <p:cNvPr id="5" name="TextBox 4"/>
          <p:cNvSpPr txBox="1"/>
          <p:nvPr/>
        </p:nvSpPr>
        <p:spPr>
          <a:xfrm>
            <a:off x="5242050" y="2348880"/>
            <a:ext cx="3041217" cy="553998"/>
          </a:xfrm>
          <a:prstGeom prst="rect">
            <a:avLst/>
          </a:prstGeom>
          <a:noFill/>
        </p:spPr>
        <p:txBody>
          <a:bodyPr wrap="none" rtlCol="0">
            <a:spAutoFit/>
          </a:bodyPr>
          <a:lstStyle/>
          <a:p>
            <a:r>
              <a:rPr lang="en-US" sz="1500" dirty="0">
                <a:solidFill>
                  <a:srgbClr val="0070C0"/>
                </a:solidFill>
                <a:latin typeface="Georgia" panose="02040502050405020303" pitchFamily="18" charset="0"/>
              </a:rPr>
              <a:t>Output:</a:t>
            </a:r>
          </a:p>
          <a:p>
            <a:r>
              <a:rPr lang="en-US" sz="1500" dirty="0">
                <a:solidFill>
                  <a:srgbClr val="0070C0"/>
                </a:solidFill>
                <a:latin typeface="Consolas" panose="020B0609020204030204" pitchFamily="49" charset="0"/>
              </a:rPr>
              <a:t>    Enter a real value 'x':</a:t>
            </a:r>
            <a:endParaRPr lang="en-CA" sz="1500" dirty="0">
              <a:solidFill>
                <a:srgbClr val="0070C0"/>
              </a:solidFill>
              <a:latin typeface="Consolas" panose="020B0609020204030204" pitchFamily="49" charset="0"/>
            </a:endParaRPr>
          </a:p>
        </p:txBody>
      </p:sp>
      <p:sp>
        <p:nvSpPr>
          <p:cNvPr id="6" name="TextBox 5"/>
          <p:cNvSpPr txBox="1"/>
          <p:nvPr/>
        </p:nvSpPr>
        <p:spPr>
          <a:xfrm>
            <a:off x="8130824" y="2564904"/>
            <a:ext cx="290464" cy="323165"/>
          </a:xfrm>
          <a:prstGeom prst="rect">
            <a:avLst/>
          </a:prstGeom>
          <a:noFill/>
        </p:spPr>
        <p:txBody>
          <a:bodyPr wrap="none" rtlCol="0">
            <a:spAutoFit/>
          </a:bodyPr>
          <a:lstStyle/>
          <a:p>
            <a:r>
              <a:rPr lang="en-US" sz="1500" dirty="0">
                <a:solidFill>
                  <a:srgbClr val="0070C0"/>
                </a:solidFill>
                <a:latin typeface="Consolas" panose="020B0609020204030204" pitchFamily="49" charset="0"/>
              </a:rPr>
              <a:t>0</a:t>
            </a:r>
            <a:endParaRPr lang="en-CA" sz="1500" dirty="0">
              <a:solidFill>
                <a:srgbClr val="0070C0"/>
              </a:solidFill>
              <a:latin typeface="Consolas" panose="020B0609020204030204" pitchFamily="49" charset="0"/>
            </a:endParaRPr>
          </a:p>
        </p:txBody>
      </p:sp>
      <p:sp>
        <p:nvSpPr>
          <p:cNvPr id="7" name="TextBox 6"/>
          <p:cNvSpPr txBox="1"/>
          <p:nvPr/>
        </p:nvSpPr>
        <p:spPr>
          <a:xfrm>
            <a:off x="8259760" y="2564904"/>
            <a:ext cx="290464" cy="323165"/>
          </a:xfrm>
          <a:prstGeom prst="rect">
            <a:avLst/>
          </a:prstGeom>
          <a:noFill/>
        </p:spPr>
        <p:txBody>
          <a:bodyPr wrap="none" rtlCol="0">
            <a:spAutoFit/>
          </a:bodyPr>
          <a:lstStyle/>
          <a:p>
            <a:r>
              <a:rPr lang="en-US" sz="1500" dirty="0">
                <a:solidFill>
                  <a:srgbClr val="0070C0"/>
                </a:solidFill>
                <a:latin typeface="Consolas" panose="020B0609020204030204" pitchFamily="49" charset="0"/>
              </a:rPr>
              <a:t>.</a:t>
            </a:r>
            <a:endParaRPr lang="en-CA" sz="1500" dirty="0">
              <a:solidFill>
                <a:srgbClr val="0070C0"/>
              </a:solidFill>
              <a:latin typeface="Consolas" panose="020B0609020204030204" pitchFamily="49" charset="0"/>
            </a:endParaRPr>
          </a:p>
        </p:txBody>
      </p:sp>
      <p:sp>
        <p:nvSpPr>
          <p:cNvPr id="8" name="TextBox 7"/>
          <p:cNvSpPr txBox="1"/>
          <p:nvPr/>
        </p:nvSpPr>
        <p:spPr>
          <a:xfrm>
            <a:off x="8392890" y="2564904"/>
            <a:ext cx="290464" cy="323165"/>
          </a:xfrm>
          <a:prstGeom prst="rect">
            <a:avLst/>
          </a:prstGeom>
          <a:noFill/>
        </p:spPr>
        <p:txBody>
          <a:bodyPr wrap="none" rtlCol="0">
            <a:spAutoFit/>
          </a:bodyPr>
          <a:lstStyle/>
          <a:p>
            <a:r>
              <a:rPr lang="en-US" sz="1500" dirty="0">
                <a:solidFill>
                  <a:srgbClr val="0070C0"/>
                </a:solidFill>
                <a:latin typeface="Consolas" panose="020B0609020204030204" pitchFamily="49" charset="0"/>
              </a:rPr>
              <a:t>3</a:t>
            </a:r>
            <a:endParaRPr lang="en-CA" sz="1500" dirty="0">
              <a:solidFill>
                <a:srgbClr val="0070C0"/>
              </a:solidFill>
              <a:latin typeface="Consolas" panose="020B0609020204030204" pitchFamily="49" charset="0"/>
            </a:endParaRPr>
          </a:p>
        </p:txBody>
      </p:sp>
      <p:sp>
        <p:nvSpPr>
          <p:cNvPr id="9" name="TextBox 8"/>
          <p:cNvSpPr txBox="1"/>
          <p:nvPr/>
        </p:nvSpPr>
        <p:spPr>
          <a:xfrm>
            <a:off x="8526020" y="2564904"/>
            <a:ext cx="290464" cy="323165"/>
          </a:xfrm>
          <a:prstGeom prst="rect">
            <a:avLst/>
          </a:prstGeom>
          <a:noFill/>
        </p:spPr>
        <p:txBody>
          <a:bodyPr wrap="none" rtlCol="0">
            <a:spAutoFit/>
          </a:bodyPr>
          <a:lstStyle/>
          <a:p>
            <a:r>
              <a:rPr lang="en-US" sz="1500" dirty="0">
                <a:solidFill>
                  <a:srgbClr val="0070C0"/>
                </a:solidFill>
                <a:latin typeface="Consolas" panose="020B0609020204030204" pitchFamily="49" charset="0"/>
              </a:rPr>
              <a:t>2</a:t>
            </a:r>
            <a:endParaRPr lang="en-CA" sz="1500" dirty="0">
              <a:solidFill>
                <a:srgbClr val="0070C0"/>
              </a:solidFill>
              <a:latin typeface="Consolas" panose="020B0609020204030204" pitchFamily="49" charset="0"/>
            </a:endParaRPr>
          </a:p>
        </p:txBody>
      </p:sp>
      <p:sp>
        <p:nvSpPr>
          <p:cNvPr id="10" name="TextBox 9"/>
          <p:cNvSpPr txBox="1"/>
          <p:nvPr/>
        </p:nvSpPr>
        <p:spPr>
          <a:xfrm>
            <a:off x="5783682" y="2995211"/>
            <a:ext cx="3252814" cy="784830"/>
          </a:xfrm>
          <a:prstGeom prst="rect">
            <a:avLst/>
          </a:prstGeom>
          <a:noFill/>
        </p:spPr>
        <p:txBody>
          <a:bodyPr wrap="none" rtlCol="0">
            <a:spAutoFit/>
          </a:bodyPr>
          <a:lstStyle/>
          <a:p>
            <a:r>
              <a:rPr lang="es-ES" sz="1500" dirty="0">
                <a:solidFill>
                  <a:srgbClr val="0070C0"/>
                </a:solidFill>
                <a:latin typeface="Consolas" panose="020B0609020204030204" pitchFamily="49" charset="0"/>
              </a:rPr>
              <a:t>sin(0.32) + 1 = 1.31457</a:t>
            </a:r>
          </a:p>
          <a:p>
            <a:r>
              <a:rPr lang="es-ES" sz="1500" dirty="0">
                <a:solidFill>
                  <a:srgbClr val="0070C0"/>
                </a:solidFill>
                <a:latin typeface="Consolas" panose="020B0609020204030204" pitchFamily="49" charset="0"/>
              </a:rPr>
              <a:t>sin(</a:t>
            </a:r>
            <a:r>
              <a:rPr lang="es-ES" sz="1500" dirty="0" err="1">
                <a:solidFill>
                  <a:srgbClr val="0070C0"/>
                </a:solidFill>
                <a:latin typeface="Consolas" panose="020B0609020204030204" pitchFamily="49" charset="0"/>
              </a:rPr>
              <a:t>asin</a:t>
            </a:r>
            <a:r>
              <a:rPr lang="es-ES" sz="1500" dirty="0">
                <a:solidFill>
                  <a:srgbClr val="0070C0"/>
                </a:solidFill>
                <a:latin typeface="Consolas" panose="020B0609020204030204" pitchFamily="49" charset="0"/>
              </a:rPr>
              <a:t>(0.32)) = 0.32</a:t>
            </a:r>
          </a:p>
          <a:p>
            <a:r>
              <a:rPr lang="es-ES" sz="1500" dirty="0" err="1">
                <a:solidFill>
                  <a:srgbClr val="0070C0"/>
                </a:solidFill>
                <a:latin typeface="Consolas" panose="020B0609020204030204" pitchFamily="49" charset="0"/>
              </a:rPr>
              <a:t>cos</a:t>
            </a:r>
            <a:r>
              <a:rPr lang="es-ES" sz="1500" dirty="0">
                <a:solidFill>
                  <a:srgbClr val="0070C0"/>
                </a:solidFill>
                <a:latin typeface="Consolas" panose="020B0609020204030204" pitchFamily="49" charset="0"/>
              </a:rPr>
              <a:t>(pi/2 - </a:t>
            </a:r>
            <a:r>
              <a:rPr lang="es-ES" sz="1500" dirty="0" err="1">
                <a:solidFill>
                  <a:srgbClr val="0070C0"/>
                </a:solidFill>
                <a:latin typeface="Consolas" panose="020B0609020204030204" pitchFamily="49" charset="0"/>
              </a:rPr>
              <a:t>asin</a:t>
            </a:r>
            <a:r>
              <a:rPr lang="es-ES" sz="1500" dirty="0">
                <a:solidFill>
                  <a:srgbClr val="0070C0"/>
                </a:solidFill>
                <a:latin typeface="Consolas" panose="020B0609020204030204" pitchFamily="49" charset="0"/>
              </a:rPr>
              <a:t>(0.32)) = 0.32</a:t>
            </a:r>
          </a:p>
        </p:txBody>
      </p:sp>
      <p:sp>
        <p:nvSpPr>
          <p:cNvPr id="11" name="Rounded Rectangle 10"/>
          <p:cNvSpPr/>
          <p:nvPr/>
        </p:nvSpPr>
        <p:spPr>
          <a:xfrm>
            <a:off x="1660114" y="3492009"/>
            <a:ext cx="302433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1660114" y="4130453"/>
            <a:ext cx="283008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1660114" y="4768897"/>
            <a:ext cx="37594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43957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1"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functions</a:t>
            </a:r>
          </a:p>
        </p:txBody>
      </p:sp>
      <p:sp>
        <p:nvSpPr>
          <p:cNvPr id="3" name="Content Placeholder 2"/>
          <p:cNvSpPr>
            <a:spLocks noGrp="1"/>
          </p:cNvSpPr>
          <p:nvPr>
            <p:ph idx="1"/>
          </p:nvPr>
        </p:nvSpPr>
        <p:spPr/>
        <p:txBody>
          <a:bodyPr/>
          <a:lstStyle/>
          <a:p>
            <a:r>
              <a:rPr lang="en-US" dirty="0"/>
              <a:t>Other functions in the </a:t>
            </a:r>
            <a:r>
              <a:rPr lang="en-US" dirty="0" err="1">
                <a:latin typeface="Consolas" panose="020B0609020204030204" pitchFamily="49" charset="0"/>
              </a:rPr>
              <a:t>cmath</a:t>
            </a:r>
            <a:r>
              <a:rPr lang="en-US" dirty="0"/>
              <a:t> library are:</a:t>
            </a:r>
          </a:p>
          <a:p>
            <a:pPr lvl="1"/>
            <a:r>
              <a:rPr lang="en-US" dirty="0">
                <a:hlinkClick r:id="rId3"/>
              </a:rPr>
              <a:t>https://en.cppreference.com/w/cpp/header/cmath</a:t>
            </a:r>
            <a:r>
              <a:rPr lang="en-US" dirty="0"/>
              <a:t> </a:t>
            </a:r>
          </a:p>
          <a:p>
            <a:pPr lvl="1"/>
            <a:endParaRPr lang="en-US" sz="1600" dirty="0">
              <a:latin typeface="Consolas" panose="020B0609020204030204" pitchFamily="49" charset="0"/>
            </a:endParaRPr>
          </a:p>
        </p:txBody>
      </p:sp>
      <p:pic>
        <p:nvPicPr>
          <p:cNvPr id="10" name="Picture 9">
            <a:extLst>
              <a:ext uri="{FF2B5EF4-FFF2-40B4-BE49-F238E27FC236}">
                <a16:creationId xmlns:a16="http://schemas.microsoft.com/office/drawing/2014/main" id="{8D46162C-8EF8-6851-15E6-7DF427F2A93B}"/>
              </a:ext>
            </a:extLst>
          </p:cNvPr>
          <p:cNvPicPr>
            <a:picLocks noChangeAspect="1"/>
          </p:cNvPicPr>
          <p:nvPr/>
        </p:nvPicPr>
        <p:blipFill>
          <a:blip r:embed="rId4"/>
          <a:stretch>
            <a:fillRect/>
          </a:stretch>
        </p:blipFill>
        <p:spPr>
          <a:xfrm>
            <a:off x="1691680" y="2552302"/>
            <a:ext cx="4047459" cy="4085110"/>
          </a:xfrm>
          <a:prstGeom prst="rect">
            <a:avLst/>
          </a:prstGeom>
        </p:spPr>
      </p:pic>
    </p:spTree>
    <p:custDataLst>
      <p:tags r:id="rId1"/>
    </p:custDataLst>
    <p:extLst>
      <p:ext uri="{BB962C8B-B14F-4D97-AF65-F5344CB8AC3E}">
        <p14:creationId xmlns:p14="http://schemas.microsoft.com/office/powerpoint/2010/main" val="72333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nice example</a:t>
            </a:r>
          </a:p>
        </p:txBody>
      </p:sp>
      <p:sp>
        <p:nvSpPr>
          <p:cNvPr id="3" name="Content Placeholder 2"/>
          <p:cNvSpPr>
            <a:spLocks noGrp="1"/>
          </p:cNvSpPr>
          <p:nvPr>
            <p:ph idx="1"/>
          </p:nvPr>
        </p:nvSpPr>
        <p:spPr>
          <a:xfrm>
            <a:off x="457200" y="1124744"/>
            <a:ext cx="8229600" cy="4525963"/>
          </a:xfrm>
        </p:spPr>
        <p:txBody>
          <a:bodyPr>
            <a:noAutofit/>
          </a:bodyPr>
          <a:lstStyle/>
          <a:p>
            <a:pPr marL="457200" lvl="1" indent="0">
              <a:buNone/>
            </a:pPr>
            <a:r>
              <a:rPr lang="en-US" sz="1400" dirty="0" err="1">
                <a:latin typeface="Consolas" panose="020B0609020204030204" pitchFamily="49" charset="0"/>
              </a:rPr>
              <a:t>int</a:t>
            </a:r>
            <a:r>
              <a:rPr lang="en-US" sz="1400" dirty="0">
                <a:latin typeface="Consolas" panose="020B0609020204030204" pitchFamily="49" charset="0"/>
              </a:rPr>
              <a:t> main() {</a:t>
            </a:r>
          </a:p>
          <a:p>
            <a:pPr marL="457200" lvl="1" indent="0">
              <a:buNone/>
            </a:pPr>
            <a:r>
              <a:rPr lang="en-US" sz="1400" dirty="0">
                <a:latin typeface="Consolas" panose="020B0609020204030204" pitchFamily="49" charset="0"/>
              </a:rPr>
              <a:t>    double a{};</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"Enter a real value 'a': ";</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cin</a:t>
            </a:r>
            <a:r>
              <a:rPr lang="en-US" sz="1400" dirty="0">
                <a:latin typeface="Consolas" panose="020B0609020204030204" pitchFamily="49" charset="0"/>
              </a:rPr>
              <a:t> &gt;&gt; a;</a:t>
            </a:r>
          </a:p>
          <a:p>
            <a:pPr marL="457200" lvl="1" indent="0">
              <a:buNone/>
            </a:pP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double b{};</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"Enter a real value 'b': ";</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cin</a:t>
            </a:r>
            <a:r>
              <a:rPr lang="en-US" sz="1400" dirty="0">
                <a:latin typeface="Consolas" panose="020B0609020204030204" pitchFamily="49" charset="0"/>
              </a:rPr>
              <a:t> &gt;&gt; b;</a:t>
            </a:r>
          </a:p>
          <a:p>
            <a:pPr marL="457200" lvl="1" indent="0">
              <a:buNone/>
            </a:pP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int</a:t>
            </a:r>
            <a:r>
              <a:rPr lang="en-US" sz="1400" dirty="0">
                <a:latin typeface="Consolas" panose="020B0609020204030204" pitchFamily="49" charset="0"/>
              </a:rPr>
              <a:t> n{};</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"How many intervals? ";</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cin</a:t>
            </a:r>
            <a:r>
              <a:rPr lang="en-US" sz="1400" dirty="0">
                <a:latin typeface="Consolas" panose="020B0609020204030204" pitchFamily="49" charset="0"/>
              </a:rPr>
              <a:t> &gt;&gt; n;</a:t>
            </a:r>
          </a:p>
          <a:p>
            <a:pPr marL="457200" lvl="1" indent="0">
              <a:buNone/>
            </a:pP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double h{(b - a)/n};</a:t>
            </a:r>
          </a:p>
          <a:p>
            <a:pPr marL="457200" lvl="1" indent="0">
              <a:buNone/>
            </a:pP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for ( </a:t>
            </a:r>
            <a:r>
              <a:rPr lang="en-US" sz="1400" dirty="0" err="1">
                <a:latin typeface="Consolas" panose="020B0609020204030204" pitchFamily="49" charset="0"/>
              </a:rPr>
              <a:t>int</a:t>
            </a:r>
            <a:r>
              <a:rPr lang="en-US" sz="1400" dirty="0">
                <a:latin typeface="Consolas" panose="020B0609020204030204" pitchFamily="49" charset="0"/>
              </a:rPr>
              <a:t> k{0}; k &lt;= n; ++k ) {</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 &lt;&lt;           a + k*h   &lt;&lt; ", "</a:t>
            </a:r>
          </a:p>
          <a:p>
            <a:pPr marL="457200" lvl="1" indent="0">
              <a:buNone/>
            </a:pPr>
            <a:r>
              <a:rPr lang="en-US" sz="1400" dirty="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::sin( a + k*h ) &lt;&lt; ")"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457200" lvl="1" indent="0">
              <a:buNone/>
            </a:pPr>
            <a:r>
              <a:rPr lang="en-US" sz="1400" dirty="0">
                <a:latin typeface="Consolas" panose="020B0609020204030204" pitchFamily="49" charset="0"/>
              </a:rPr>
              <a:t>    }</a:t>
            </a:r>
          </a:p>
          <a:p>
            <a:pPr marL="457200" lvl="1" indent="0">
              <a:buNone/>
            </a:pP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return 0;</a:t>
            </a:r>
          </a:p>
          <a:p>
            <a:pPr marL="457200" lvl="1" indent="0">
              <a:buNone/>
            </a:pPr>
            <a:r>
              <a:rPr lang="en-US" sz="1400" dirty="0">
                <a:latin typeface="Consolas" panose="020B0609020204030204" pitchFamily="49" charset="0"/>
              </a:rPr>
              <a:t>}</a:t>
            </a:r>
          </a:p>
        </p:txBody>
      </p:sp>
      <p:sp>
        <p:nvSpPr>
          <p:cNvPr id="14" name="TextBox 13"/>
          <p:cNvSpPr txBox="1"/>
          <p:nvPr/>
        </p:nvSpPr>
        <p:spPr>
          <a:xfrm>
            <a:off x="5652120" y="1700808"/>
            <a:ext cx="3464410" cy="1015663"/>
          </a:xfrm>
          <a:prstGeom prst="rect">
            <a:avLst/>
          </a:prstGeom>
          <a:noFill/>
        </p:spPr>
        <p:txBody>
          <a:bodyPr wrap="none" rtlCol="0">
            <a:spAutoFit/>
          </a:bodyPr>
          <a:lstStyle/>
          <a:p>
            <a:r>
              <a:rPr lang="en-US" sz="1500" dirty="0">
                <a:solidFill>
                  <a:srgbClr val="0070C0"/>
                </a:solidFill>
                <a:latin typeface="Georgia" panose="02040502050405020303" pitchFamily="18" charset="0"/>
              </a:rPr>
              <a:t>Output:</a:t>
            </a:r>
          </a:p>
          <a:p>
            <a:r>
              <a:rPr lang="en-US" sz="1500" dirty="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Enter a real value 'a': 2.5</a:t>
            </a:r>
          </a:p>
          <a:p>
            <a:r>
              <a:rPr lang="en-CA" sz="1500" dirty="0">
                <a:solidFill>
                  <a:srgbClr val="0070C0"/>
                </a:solidFill>
                <a:latin typeface="Consolas" panose="020B0609020204030204" pitchFamily="49" charset="0"/>
              </a:rPr>
              <a:t>    Enter a real value 'b': 3.7</a:t>
            </a:r>
          </a:p>
          <a:p>
            <a:r>
              <a:rPr lang="en-CA" sz="1500" dirty="0">
                <a:solidFill>
                  <a:srgbClr val="0070C0"/>
                </a:solidFill>
                <a:latin typeface="Consolas" panose="020B0609020204030204" pitchFamily="49" charset="0"/>
              </a:rPr>
              <a:t>    How many intervals 'n': 6</a:t>
            </a:r>
          </a:p>
        </p:txBody>
      </p:sp>
      <p:sp>
        <p:nvSpPr>
          <p:cNvPr id="15" name="TextBox 14"/>
          <p:cNvSpPr txBox="1"/>
          <p:nvPr/>
        </p:nvSpPr>
        <p:spPr>
          <a:xfrm>
            <a:off x="5652120" y="2701369"/>
            <a:ext cx="2300630" cy="1708160"/>
          </a:xfrm>
          <a:prstGeom prst="rect">
            <a:avLst/>
          </a:prstGeom>
          <a:noFill/>
        </p:spPr>
        <p:txBody>
          <a:bodyPr wrap="none" rtlCol="0">
            <a:spAutoFit/>
          </a:bodyPr>
          <a:lstStyle/>
          <a:p>
            <a:r>
              <a:rPr lang="en-US" sz="1500" dirty="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(2.5, 0.598472)</a:t>
            </a:r>
          </a:p>
          <a:p>
            <a:r>
              <a:rPr lang="en-CA" sz="1500" dirty="0">
                <a:solidFill>
                  <a:srgbClr val="0070C0"/>
                </a:solidFill>
                <a:latin typeface="Consolas" panose="020B0609020204030204" pitchFamily="49" charset="0"/>
              </a:rPr>
              <a:t>    (2.7, 0.42738)</a:t>
            </a:r>
          </a:p>
          <a:p>
            <a:r>
              <a:rPr lang="en-CA" sz="1500" dirty="0">
                <a:solidFill>
                  <a:srgbClr val="0070C0"/>
                </a:solidFill>
                <a:latin typeface="Consolas" panose="020B0609020204030204" pitchFamily="49" charset="0"/>
              </a:rPr>
              <a:t>    (2.9, 0.239249)</a:t>
            </a:r>
          </a:p>
          <a:p>
            <a:r>
              <a:rPr lang="en-CA" sz="1500" dirty="0">
                <a:solidFill>
                  <a:srgbClr val="0070C0"/>
                </a:solidFill>
                <a:latin typeface="Consolas" panose="020B0609020204030204" pitchFamily="49" charset="0"/>
              </a:rPr>
              <a:t>    (3.1, 0.0415807)</a:t>
            </a:r>
          </a:p>
          <a:p>
            <a:r>
              <a:rPr lang="en-CA" sz="1500" dirty="0">
                <a:solidFill>
                  <a:srgbClr val="0070C0"/>
                </a:solidFill>
                <a:latin typeface="Consolas" panose="020B0609020204030204" pitchFamily="49" charset="0"/>
              </a:rPr>
              <a:t>    (3.3, -0.157746)</a:t>
            </a:r>
          </a:p>
          <a:p>
            <a:r>
              <a:rPr lang="en-CA" sz="1500" dirty="0">
                <a:solidFill>
                  <a:srgbClr val="0070C0"/>
                </a:solidFill>
                <a:latin typeface="Consolas" panose="020B0609020204030204" pitchFamily="49" charset="0"/>
              </a:rPr>
              <a:t>    (3.5, -0.350783)</a:t>
            </a:r>
          </a:p>
          <a:p>
            <a:r>
              <a:rPr lang="en-CA" sz="1500" dirty="0">
                <a:solidFill>
                  <a:srgbClr val="0070C0"/>
                </a:solidFill>
                <a:latin typeface="Consolas" panose="020B0609020204030204" pitchFamily="49" charset="0"/>
              </a:rPr>
              <a:t>    (3.7, -0.529836)</a:t>
            </a:r>
          </a:p>
        </p:txBody>
      </p:sp>
      <p:sp>
        <p:nvSpPr>
          <p:cNvPr id="17" name="Rounded Rectangle 16"/>
          <p:cNvSpPr/>
          <p:nvPr/>
        </p:nvSpPr>
        <p:spPr>
          <a:xfrm>
            <a:off x="1260328" y="1416599"/>
            <a:ext cx="4113422" cy="1806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ed Rectangle 17"/>
          <p:cNvSpPr/>
          <p:nvPr/>
        </p:nvSpPr>
        <p:spPr>
          <a:xfrm>
            <a:off x="1303175" y="3463387"/>
            <a:ext cx="4060183" cy="7680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1298628" y="4455804"/>
            <a:ext cx="212124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91840" y="5870863"/>
            <a:ext cx="4320548" cy="98869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760825" y="5664383"/>
            <a:ext cx="1128835"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n</a:t>
            </a:r>
            <a:r>
              <a:rPr lang="en-US" dirty="0">
                <a:latin typeface="Georgia" panose="02040502050405020303" pitchFamily="18" charset="0"/>
              </a:rPr>
              <a:t> </a:t>
            </a:r>
            <a:r>
              <a:rPr lang="en-US" dirty="0" err="1">
                <a:latin typeface="Georgia" panose="02040502050405020303" pitchFamily="18" charset="0"/>
              </a:rPr>
              <a:t>interals</a:t>
            </a:r>
            <a:endParaRPr lang="en-CA" i="1" dirty="0">
              <a:latin typeface="Consolas" panose="020B0609020204030204" pitchFamily="49" charset="0"/>
            </a:endParaRPr>
          </a:p>
        </p:txBody>
      </p:sp>
      <p:sp>
        <p:nvSpPr>
          <p:cNvPr id="22" name="TextBox 21"/>
          <p:cNvSpPr txBox="1"/>
          <p:nvPr/>
        </p:nvSpPr>
        <p:spPr>
          <a:xfrm>
            <a:off x="3995936" y="5661248"/>
            <a:ext cx="2903359"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a:t>
            </a:r>
            <a:r>
              <a:rPr lang="en-US" dirty="0">
                <a:latin typeface="Georgia" panose="02040502050405020303" pitchFamily="18" charset="0"/>
              </a:rPr>
              <a:t> equally spaced points</a:t>
            </a:r>
            <a:endParaRPr lang="en-CA" i="1" dirty="0">
              <a:latin typeface="Consolas" panose="020B0609020204030204" pitchFamily="49" charset="0"/>
            </a:endParaRPr>
          </a:p>
        </p:txBody>
      </p:sp>
      <p:sp>
        <p:nvSpPr>
          <p:cNvPr id="25" name="Rounded Rectangle 24"/>
          <p:cNvSpPr/>
          <p:nvPr/>
        </p:nvSpPr>
        <p:spPr>
          <a:xfrm>
            <a:off x="1298628" y="4941168"/>
            <a:ext cx="6513732" cy="10913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91840" y="5870863"/>
            <a:ext cx="4320548" cy="9886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91840" y="5870863"/>
            <a:ext cx="4320548" cy="988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0443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07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17" grpId="1" animBg="1"/>
      <p:bldP spid="18" grpId="0" animBg="1"/>
      <p:bldP spid="18" grpId="1" animBg="1"/>
      <p:bldP spid="19" grpId="0" animBg="1"/>
      <p:bldP spid="19" grpId="1" animBg="1"/>
      <p:bldP spid="21" grpId="0"/>
      <p:bldP spid="21" grpId="1"/>
      <p:bldP spid="22" grpId="0"/>
      <p:bldP spid="25" grpId="0" animBg="1"/>
      <p:bldP spid="2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 important takeaway</a:t>
            </a:r>
          </a:p>
        </p:txBody>
      </p:sp>
      <p:sp>
        <p:nvSpPr>
          <p:cNvPr id="3" name="Content Placeholder 2"/>
          <p:cNvSpPr>
            <a:spLocks noGrp="1"/>
          </p:cNvSpPr>
          <p:nvPr>
            <p:ph idx="1"/>
          </p:nvPr>
        </p:nvSpPr>
        <p:spPr/>
        <p:txBody>
          <a:bodyPr>
            <a:normAutofit lnSpcReduction="10000"/>
          </a:bodyPr>
          <a:lstStyle/>
          <a:p>
            <a:r>
              <a:rPr lang="en-US" dirty="0"/>
              <a:t>To use a function, all you need to know is:</a:t>
            </a:r>
          </a:p>
          <a:p>
            <a:pPr lvl="1"/>
            <a:r>
              <a:rPr lang="en-US" dirty="0"/>
              <a:t>The function declaration, which tells you</a:t>
            </a:r>
          </a:p>
          <a:p>
            <a:pPr lvl="2"/>
            <a:r>
              <a:rPr lang="en-US" dirty="0"/>
              <a:t>How many and the types of the arguments</a:t>
            </a:r>
          </a:p>
          <a:p>
            <a:pPr lvl="2"/>
            <a:r>
              <a:rPr lang="en-US" dirty="0"/>
              <a:t>The type of the return value</a:t>
            </a:r>
          </a:p>
          <a:p>
            <a:pPr lvl="1"/>
            <a:r>
              <a:rPr lang="en-US" dirty="0"/>
              <a:t>A description of what the function is supposed to accomplish</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the actual behavior of the function does not match the description,</a:t>
            </a:r>
          </a:p>
          <a:p>
            <a:pPr marL="0" indent="0">
              <a:buNone/>
            </a:pPr>
            <a:r>
              <a:rPr lang="en-US" dirty="0">
                <a:latin typeface="Times New Roman" panose="02020603050405020304" pitchFamily="18" charset="0"/>
                <a:cs typeface="Times New Roman" panose="02020603050405020304" pitchFamily="18" charset="0"/>
              </a:rPr>
              <a:t>	this is a </a:t>
            </a:r>
            <a:r>
              <a:rPr lang="en-US" i="1" dirty="0">
                <a:latin typeface="Times New Roman" panose="02020603050405020304" pitchFamily="18" charset="0"/>
                <a:cs typeface="Times New Roman" panose="02020603050405020304" pitchFamily="18" charset="0"/>
              </a:rPr>
              <a:t>bug</a:t>
            </a:r>
            <a:r>
              <a:rPr lang="en-US" dirty="0">
                <a:latin typeface="Times New Roman" panose="02020603050405020304" pitchFamily="18" charset="0"/>
                <a:cs typeface="Times New Roman" panose="02020603050405020304" pitchFamily="18" charset="0"/>
              </a:rPr>
              <a:t>; that is, a situation where the expected returned value 	does not match the actual returned value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 long as you trust the author of the function,</a:t>
            </a:r>
          </a:p>
          <a:p>
            <a:pPr marL="0" indent="0">
              <a:buNone/>
            </a:pPr>
            <a:r>
              <a:rPr lang="en-US" dirty="0">
                <a:latin typeface="Times New Roman" panose="02020603050405020304" pitchFamily="18" charset="0"/>
                <a:cs typeface="Times New Roman" panose="02020603050405020304" pitchFamily="18" charset="0"/>
              </a:rPr>
              <a:t>	you don’t have to know how the function is implemented</a:t>
            </a:r>
          </a:p>
          <a:p>
            <a:pPr lvl="1"/>
            <a:r>
              <a:rPr lang="en-US" dirty="0">
                <a:latin typeface="Times New Roman" panose="02020603050405020304" pitchFamily="18" charset="0"/>
                <a:cs typeface="Times New Roman" panose="02020603050405020304" pitchFamily="18" charset="0"/>
              </a:rPr>
              <a:t>You probably shouldn’t care, either…</a:t>
            </a:r>
          </a:p>
        </p:txBody>
      </p:sp>
    </p:spTree>
    <p:custDataLst>
      <p:tags r:id="rId1"/>
    </p:custDataLst>
    <p:extLst>
      <p:ext uri="{BB962C8B-B14F-4D97-AF65-F5344CB8AC3E}">
        <p14:creationId xmlns:p14="http://schemas.microsoft.com/office/powerpoint/2010/main" val="2958088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US" dirty="0"/>
              <a:t>Understand that libraries in C++ can contain global variables and functions</a:t>
            </a:r>
          </a:p>
          <a:p>
            <a:pPr lvl="1"/>
            <a:r>
              <a:rPr lang="en-US" dirty="0"/>
              <a:t>Know how to look at the function declaration and call that function</a:t>
            </a:r>
          </a:p>
          <a:p>
            <a:pPr lvl="1"/>
            <a:r>
              <a:rPr lang="en-US" dirty="0"/>
              <a:t>Know what you can do with the value returned by a function</a:t>
            </a:r>
          </a:p>
          <a:p>
            <a:pPr lvl="1"/>
            <a:r>
              <a:rPr lang="en-US" dirty="0"/>
              <a:t>Are aware of the C math library and some of its contents</a:t>
            </a:r>
          </a:p>
          <a:p>
            <a:pPr lvl="1"/>
            <a:r>
              <a:rPr lang="en-US" dirty="0"/>
              <a:t>Know that you can use a function</a:t>
            </a:r>
          </a:p>
          <a:p>
            <a:pPr marL="457200" lvl="1" indent="0">
              <a:buNone/>
            </a:pPr>
            <a:r>
              <a:rPr lang="en-US" dirty="0"/>
              <a:t>	without understanding how it was implemented</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Cplusplus.com</a:t>
            </a:r>
          </a:p>
          <a:p>
            <a:pPr marL="0" indent="0">
              <a:buNone/>
            </a:pPr>
            <a:r>
              <a:rPr lang="en-US" sz="1800" dirty="0"/>
              <a:t>		http://www.cplusplus.com/reference/cmath/</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US" dirty="0"/>
              <a:t>Describe the concept of a library</a:t>
            </a:r>
          </a:p>
          <a:p>
            <a:pPr lvl="1"/>
            <a:r>
              <a:rPr lang="en-US" dirty="0"/>
              <a:t>Look at the C math library</a:t>
            </a:r>
          </a:p>
          <a:p>
            <a:pPr lvl="1"/>
            <a:r>
              <a:rPr lang="en-US" dirty="0"/>
              <a:t>Look at the global variables defined in that library</a:t>
            </a:r>
          </a:p>
          <a:p>
            <a:pPr lvl="1"/>
            <a:r>
              <a:rPr lang="en-US" dirty="0"/>
              <a:t>Describe a function declaration</a:t>
            </a:r>
          </a:p>
          <a:p>
            <a:pPr lvl="1"/>
            <a:r>
              <a:rPr lang="en-US" dirty="0"/>
              <a:t>Look at how to call a function with arguments</a:t>
            </a:r>
          </a:p>
          <a:p>
            <a:pPr lvl="1"/>
            <a:r>
              <a:rPr lang="en-US" dirty="0"/>
              <a:t>Understand how to use the returned value</a:t>
            </a:r>
          </a:p>
          <a:p>
            <a:pPr lvl="1"/>
            <a:r>
              <a:rPr lang="en-US" dirty="0"/>
              <a:t>Look at a number of examples</a:t>
            </a:r>
            <a:endParaRPr lang="en-CA" dirty="0"/>
          </a:p>
          <a:p>
            <a:pPr marL="457200" lvl="1" indent="0">
              <a:buNone/>
            </a:pP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None so far.</a:t>
            </a:r>
          </a:p>
        </p:txBody>
      </p:sp>
    </p:spTree>
    <p:extLst>
      <p:ext uri="{BB962C8B-B14F-4D97-AF65-F5344CB8AC3E}">
        <p14:creationId xmlns:p14="http://schemas.microsoft.com/office/powerpoint/2010/main" val="3668347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other code</a:t>
            </a:r>
            <a:endParaRPr lang="en-CA" dirty="0"/>
          </a:p>
        </p:txBody>
      </p:sp>
      <p:sp>
        <p:nvSpPr>
          <p:cNvPr id="3" name="Content Placeholder 2"/>
          <p:cNvSpPr>
            <a:spLocks noGrp="1"/>
          </p:cNvSpPr>
          <p:nvPr>
            <p:ph idx="1"/>
          </p:nvPr>
        </p:nvSpPr>
        <p:spPr/>
        <p:txBody>
          <a:bodyPr/>
          <a:lstStyle/>
          <a:p>
            <a:r>
              <a:rPr lang="en-US" dirty="0"/>
              <a:t>In our examples so far, we have performed</a:t>
            </a:r>
          </a:p>
          <a:p>
            <a:pPr lvl="1"/>
            <a:r>
              <a:rPr lang="en-US" dirty="0"/>
              <a:t>Arithmetic, comparison and logical operations</a:t>
            </a:r>
          </a:p>
          <a:p>
            <a:pPr lvl="1"/>
            <a:r>
              <a:rPr lang="en-US" dirty="0"/>
              <a:t>Assignments</a:t>
            </a:r>
          </a:p>
          <a:p>
            <a:pPr lvl="1"/>
            <a:r>
              <a:rPr lang="en-US" dirty="0"/>
              <a:t>Conditional statements and repetition statements</a:t>
            </a:r>
          </a:p>
          <a:p>
            <a:pPr lvl="1"/>
            <a:endParaRPr lang="en-US" dirty="0"/>
          </a:p>
          <a:p>
            <a:r>
              <a:rPr lang="en-US" dirty="0"/>
              <a:t>How do we use someone else’s code?</a:t>
            </a:r>
          </a:p>
          <a:p>
            <a:pPr lvl="1"/>
            <a:r>
              <a:rPr lang="en-US" dirty="0"/>
              <a:t>Suppose we are simulating a cyclic system and require the use of trigonometric functions?</a:t>
            </a:r>
            <a:endParaRPr lang="en-CA" dirty="0"/>
          </a:p>
        </p:txBody>
      </p:sp>
    </p:spTree>
    <p:custDataLst>
      <p:tags r:id="rId1"/>
    </p:custDataLst>
    <p:extLst>
      <p:ext uri="{BB962C8B-B14F-4D97-AF65-F5344CB8AC3E}">
        <p14:creationId xmlns:p14="http://schemas.microsoft.com/office/powerpoint/2010/main" val="18947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functions</a:t>
            </a:r>
            <a:endParaRPr lang="en-CA" dirty="0"/>
          </a:p>
        </p:txBody>
      </p:sp>
      <p:sp>
        <p:nvSpPr>
          <p:cNvPr id="3" name="Content Placeholder 2"/>
          <p:cNvSpPr>
            <a:spLocks noGrp="1"/>
          </p:cNvSpPr>
          <p:nvPr>
            <p:ph idx="1"/>
          </p:nvPr>
        </p:nvSpPr>
        <p:spPr/>
        <p:txBody>
          <a:bodyPr/>
          <a:lstStyle/>
          <a:p>
            <a:r>
              <a:rPr lang="en-US" dirty="0"/>
              <a:t>Recall from secondary school that functions took arguments:</a:t>
            </a:r>
          </a:p>
          <a:p>
            <a:pPr marL="0" indent="0">
              <a:buNone/>
            </a:pP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ln(x)	</a:t>
            </a:r>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pPr lvl="1"/>
            <a:r>
              <a:rPr lang="en-US" dirty="0"/>
              <a:t>For example, you may have used</a:t>
            </a:r>
          </a:p>
          <a:p>
            <a:pPr marL="1314450" lvl="3" indent="0">
              <a:buNone/>
            </a:pPr>
            <a:r>
              <a:rPr lang="en-US" sz="2000" dirty="0">
                <a:latin typeface="Times New Roman" panose="02020603050405020304" pitchFamily="18" charset="0"/>
                <a:cs typeface="Times New Roman" panose="02020603050405020304" pitchFamily="18" charset="0"/>
              </a:rPr>
              <a:t>	sin(</a:t>
            </a:r>
            <a:r>
              <a:rPr lang="en-US" sz="2000" i="1" dirty="0">
                <a:latin typeface="Symbol" panose="05050102010706020507" pitchFamily="18" charset="2"/>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/6)	  ln(3)	</a:t>
            </a:r>
            <a:r>
              <a:rPr lang="en-US" sz="2000" dirty="0" err="1">
                <a:latin typeface="Times New Roman" panose="02020603050405020304" pitchFamily="18" charset="0"/>
                <a:cs typeface="Times New Roman" panose="02020603050405020304" pitchFamily="18" charset="0"/>
              </a:rPr>
              <a:t>gcd</a:t>
            </a:r>
            <a:r>
              <a:rPr lang="en-US" sz="2000" dirty="0">
                <a:latin typeface="Times New Roman" panose="02020603050405020304" pitchFamily="18" charset="0"/>
                <a:cs typeface="Times New Roman" panose="02020603050405020304" pitchFamily="18" charset="0"/>
              </a:rPr>
              <a:t>(15, 18)</a:t>
            </a:r>
          </a:p>
          <a:p>
            <a:pPr lvl="1"/>
            <a:endParaRPr lang="en-US" dirty="0">
              <a:solidFill>
                <a:prstClr val="black"/>
              </a:solidFill>
            </a:endParaRPr>
          </a:p>
          <a:p>
            <a:r>
              <a:rPr lang="en-US" dirty="0">
                <a:solidFill>
                  <a:prstClr val="black"/>
                </a:solidFill>
              </a:rPr>
              <a:t>In secondary school, you may have said:</a:t>
            </a:r>
          </a:p>
          <a:p>
            <a:pPr lvl="1"/>
            <a:r>
              <a:rPr lang="en-US" dirty="0">
                <a:solidFill>
                  <a:prstClr val="black"/>
                </a:solidFill>
              </a:rPr>
              <a:t>The sine function takes a real value as an argument and returns a real value on the interval </a:t>
            </a:r>
            <a:r>
              <a:rPr lang="en-US" dirty="0">
                <a:solidFill>
                  <a:prstClr val="black"/>
                </a:solidFill>
                <a:latin typeface="Times New Roman" panose="02020603050405020304" pitchFamily="18" charset="0"/>
                <a:cs typeface="Times New Roman" panose="02020603050405020304" pitchFamily="18" charset="0"/>
              </a:rPr>
              <a:t>[–1, 1]</a:t>
            </a:r>
          </a:p>
          <a:p>
            <a:pPr lvl="1"/>
            <a:r>
              <a:rPr lang="en-US" dirty="0">
                <a:solidFill>
                  <a:prstClr val="black"/>
                </a:solidFill>
              </a:rPr>
              <a:t>The natural logarithm takes a positive real value as an argument and returns a real value</a:t>
            </a:r>
          </a:p>
          <a:p>
            <a:pPr lvl="1"/>
            <a:r>
              <a:rPr lang="en-US" dirty="0">
                <a:solidFill>
                  <a:prstClr val="black"/>
                </a:solidFill>
              </a:rPr>
              <a:t>The </a:t>
            </a:r>
            <a:r>
              <a:rPr lang="en-US" cap="small" dirty="0" err="1">
                <a:solidFill>
                  <a:prstClr val="black"/>
                </a:solidFill>
              </a:rPr>
              <a:t>gcd</a:t>
            </a:r>
            <a:r>
              <a:rPr lang="en-US" dirty="0">
                <a:solidFill>
                  <a:prstClr val="black"/>
                </a:solidFill>
              </a:rPr>
              <a:t> takes two integers and returns a positive integer</a:t>
            </a:r>
          </a:p>
          <a:p>
            <a:pPr marL="1314450" lvl="3" indent="0">
              <a:buNone/>
            </a:pP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68591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in C++</a:t>
            </a:r>
            <a:endParaRPr lang="en-CA" dirty="0"/>
          </a:p>
        </p:txBody>
      </p:sp>
      <p:sp>
        <p:nvSpPr>
          <p:cNvPr id="3" name="Content Placeholder 2"/>
          <p:cNvSpPr>
            <a:spLocks noGrp="1"/>
          </p:cNvSpPr>
          <p:nvPr>
            <p:ph idx="1"/>
          </p:nvPr>
        </p:nvSpPr>
        <p:spPr/>
        <p:txBody>
          <a:bodyPr/>
          <a:lstStyle/>
          <a:p>
            <a:r>
              <a:rPr lang="en-US" dirty="0"/>
              <a:t>A function in C++ is a body of instructions that:</a:t>
            </a:r>
          </a:p>
          <a:p>
            <a:pPr lvl="1"/>
            <a:r>
              <a:rPr lang="en-US" dirty="0"/>
              <a:t>Allows you to specify certain parameters</a:t>
            </a:r>
          </a:p>
          <a:p>
            <a:pPr lvl="1"/>
            <a:r>
              <a:rPr lang="en-US" dirty="0"/>
              <a:t>Calculates or </a:t>
            </a:r>
            <a:r>
              <a:rPr lang="en-US" i="1" dirty="0"/>
              <a:t>returns</a:t>
            </a:r>
            <a:r>
              <a:rPr lang="en-US" dirty="0"/>
              <a:t> a value based on those parameters</a:t>
            </a:r>
          </a:p>
          <a:p>
            <a:pPr lvl="1"/>
            <a:endParaRPr lang="en-US" dirty="0"/>
          </a:p>
          <a:p>
            <a:r>
              <a:rPr lang="en-US" dirty="0"/>
              <a:t>For example, there are C++ functions that calculate:</a:t>
            </a:r>
          </a:p>
          <a:p>
            <a:pPr marL="0" indent="0">
              <a:buNone/>
            </a:pP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ln(x)	</a:t>
            </a:r>
            <a:r>
              <a:rPr lang="en-US" dirty="0" err="1">
                <a:latin typeface="Times New Roman" panose="02020603050405020304" pitchFamily="18" charset="0"/>
                <a:cs typeface="Times New Roman" panose="02020603050405020304" pitchFamily="18" charset="0"/>
              </a:rPr>
              <a:t>gcd</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a:p>
            <a:pPr marL="0" indent="0">
              <a:buNone/>
            </a:pPr>
            <a:endParaRPr lang="en-US" i="1" dirty="0">
              <a:latin typeface="Times New Roman" panose="02020603050405020304" pitchFamily="18" charset="0"/>
              <a:cs typeface="Times New Roman" panose="02020603050405020304" pitchFamily="18" charset="0"/>
            </a:endParaRPr>
          </a:p>
          <a:p>
            <a:r>
              <a:rPr lang="en-US" dirty="0"/>
              <a:t>Functions avoid the need to </a:t>
            </a:r>
            <a:r>
              <a:rPr lang="en-US" i="1" dirty="0"/>
              <a:t>reinvent the wheel</a:t>
            </a:r>
            <a:endParaRPr lang="en-US" dirty="0"/>
          </a:p>
          <a:p>
            <a:pPr lvl="1"/>
            <a:r>
              <a:rPr lang="en-US" dirty="0"/>
              <a:t>E.g., someone else has already authored the trigonometric functions</a:t>
            </a:r>
            <a:endParaRPr lang="en-US"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77665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Libraries</a:t>
            </a:r>
          </a:p>
        </p:txBody>
      </p:sp>
      <p:sp>
        <p:nvSpPr>
          <p:cNvPr id="3" name="Content Placeholder 2"/>
          <p:cNvSpPr>
            <a:spLocks noGrp="1"/>
          </p:cNvSpPr>
          <p:nvPr>
            <p:ph idx="1"/>
          </p:nvPr>
        </p:nvSpPr>
        <p:spPr/>
        <p:txBody>
          <a:bodyPr/>
          <a:lstStyle/>
          <a:p>
            <a:r>
              <a:rPr lang="en-US" dirty="0"/>
              <a:t>The solution for collecting related functions together for re-use in C++ is a </a:t>
            </a:r>
            <a:r>
              <a:rPr lang="en-US" i="1" dirty="0"/>
              <a:t>library</a:t>
            </a:r>
            <a:endParaRPr lang="en-US" dirty="0"/>
          </a:p>
          <a:p>
            <a:pPr lvl="1"/>
            <a:r>
              <a:rPr lang="en-US" dirty="0"/>
              <a:t>Suppose you need information on something:</a:t>
            </a:r>
          </a:p>
          <a:p>
            <a:pPr lvl="2"/>
            <a:r>
              <a:rPr lang="en-US" dirty="0"/>
              <a:t>You go to an appropriate library, and access that book</a:t>
            </a:r>
          </a:p>
          <a:p>
            <a:pPr lvl="1"/>
            <a:endParaRPr lang="en-US" dirty="0"/>
          </a:p>
          <a:p>
            <a:pPr lvl="1"/>
            <a:r>
              <a:rPr lang="en-US" dirty="0"/>
              <a:t>A C++ library can be</a:t>
            </a:r>
          </a:p>
          <a:p>
            <a:pPr lvl="2"/>
            <a:r>
              <a:rPr lang="en-US" dirty="0"/>
              <a:t>A collection of functions that you can call from your program</a:t>
            </a:r>
          </a:p>
          <a:p>
            <a:pPr lvl="2"/>
            <a:r>
              <a:rPr lang="en-US" dirty="0"/>
              <a:t>A collection of global variables you can access</a:t>
            </a:r>
          </a:p>
          <a:p>
            <a:pPr lvl="2"/>
            <a:r>
              <a:rPr lang="en-US" dirty="0"/>
              <a:t>Other objects and classes associated with object-oriented design</a:t>
            </a:r>
          </a:p>
          <a:p>
            <a:pPr lvl="3"/>
            <a:r>
              <a:rPr lang="en-US" dirty="0"/>
              <a:t>We will see this later in this course</a:t>
            </a:r>
            <a:endParaRPr lang="en-CA" dirty="0"/>
          </a:p>
        </p:txBody>
      </p:sp>
    </p:spTree>
    <p:custDataLst>
      <p:tags r:id="rId1"/>
    </p:custDataLst>
    <p:extLst>
      <p:ext uri="{BB962C8B-B14F-4D97-AF65-F5344CB8AC3E}">
        <p14:creationId xmlns:p14="http://schemas.microsoft.com/office/powerpoint/2010/main" val="3669044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Libraries</a:t>
            </a:r>
          </a:p>
        </p:txBody>
      </p:sp>
      <p:sp>
        <p:nvSpPr>
          <p:cNvPr id="3" name="Content Placeholder 2"/>
          <p:cNvSpPr>
            <a:spLocks noGrp="1"/>
          </p:cNvSpPr>
          <p:nvPr>
            <p:ph idx="1"/>
          </p:nvPr>
        </p:nvSpPr>
        <p:spPr/>
        <p:txBody>
          <a:bodyPr/>
          <a:lstStyle/>
          <a:p>
            <a:r>
              <a:rPr lang="en-US" dirty="0"/>
              <a:t>We will examine the C math library</a:t>
            </a:r>
          </a:p>
          <a:p>
            <a:pPr lvl="1"/>
            <a:r>
              <a:rPr lang="en-US" dirty="0"/>
              <a:t>This is a collection of mathematical constants and functions</a:t>
            </a:r>
          </a:p>
          <a:p>
            <a:pPr lvl="1"/>
            <a:endParaRPr lang="en-US" dirty="0"/>
          </a:p>
          <a:p>
            <a:r>
              <a:rPr lang="en-US" dirty="0"/>
              <a:t>You access the C math library by including</a:t>
            </a:r>
          </a:p>
          <a:p>
            <a:pPr marL="0" indent="0">
              <a:buNone/>
            </a:pPr>
            <a:r>
              <a:rPr lang="en-US" dirty="0">
                <a:latin typeface="Consolas" panose="020B0609020204030204" pitchFamily="49" charset="0"/>
              </a:rPr>
              <a:t>	#include &lt;</a:t>
            </a:r>
            <a:r>
              <a:rPr lang="en-US" dirty="0" err="1">
                <a:latin typeface="Consolas" panose="020B0609020204030204" pitchFamily="49" charset="0"/>
              </a:rPr>
              <a:t>cmath</a:t>
            </a:r>
            <a:r>
              <a:rPr lang="en-US" dirty="0">
                <a:latin typeface="Consolas" panose="020B0609020204030204" pitchFamily="49" charset="0"/>
              </a:rPr>
              <a:t>&gt;</a:t>
            </a:r>
          </a:p>
          <a:p>
            <a:pPr lvl="3"/>
            <a:endParaRPr lang="en-US" dirty="0"/>
          </a:p>
          <a:p>
            <a:r>
              <a:rPr lang="en-US" dirty="0"/>
              <a:t>As you may guess, </a:t>
            </a:r>
            <a:r>
              <a:rPr lang="en-US" dirty="0" err="1">
                <a:latin typeface="Consolas" panose="020B0609020204030204" pitchFamily="49" charset="0"/>
              </a:rPr>
              <a:t>iostream</a:t>
            </a:r>
            <a:r>
              <a:rPr lang="en-US" dirty="0"/>
              <a:t> is another library</a:t>
            </a:r>
          </a:p>
          <a:p>
            <a:pPr marL="0" indent="0">
              <a:buNone/>
            </a:pPr>
            <a:r>
              <a:rPr lang="en-US" dirty="0">
                <a:latin typeface="Consolas" panose="020B0609020204030204" pitchFamily="49" charset="0"/>
              </a:rPr>
              <a:t>	#include &lt;iostream&gt;</a:t>
            </a:r>
          </a:p>
          <a:p>
            <a:pPr lvl="3"/>
            <a:endParaRPr lang="en-US" dirty="0"/>
          </a:p>
          <a:p>
            <a:pPr lvl="2"/>
            <a:endParaRPr lang="en-US" dirty="0"/>
          </a:p>
          <a:p>
            <a:pPr lvl="2"/>
            <a:endParaRPr lang="en-CA" dirty="0"/>
          </a:p>
        </p:txBody>
      </p:sp>
    </p:spTree>
    <p:custDataLst>
      <p:tags r:id="rId1"/>
    </p:custDataLst>
    <p:extLst>
      <p:ext uri="{BB962C8B-B14F-4D97-AF65-F5344CB8AC3E}">
        <p14:creationId xmlns:p14="http://schemas.microsoft.com/office/powerpoint/2010/main" val="231190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Global variables</a:t>
            </a:r>
          </a:p>
        </p:txBody>
      </p:sp>
      <p:sp>
        <p:nvSpPr>
          <p:cNvPr id="3" name="Content Placeholder 2"/>
          <p:cNvSpPr>
            <a:spLocks noGrp="1"/>
          </p:cNvSpPr>
          <p:nvPr>
            <p:ph idx="1"/>
          </p:nvPr>
        </p:nvSpPr>
        <p:spPr/>
        <p:txBody>
          <a:bodyPr/>
          <a:lstStyle/>
          <a:p>
            <a:r>
              <a:rPr lang="en-US" dirty="0"/>
              <a:t>First, the global variables, all of type </a:t>
            </a:r>
            <a:r>
              <a:rPr lang="en-US" dirty="0">
                <a:latin typeface="Consolas" panose="020B0609020204030204" pitchFamily="49" charset="0"/>
              </a:rPr>
              <a:t>double</a:t>
            </a:r>
            <a:r>
              <a:rPr lang="en-US" dirty="0"/>
              <a:t>:</a:t>
            </a:r>
          </a:p>
        </p:txBody>
      </p:sp>
      <p:graphicFrame>
        <p:nvGraphicFramePr>
          <p:cNvPr id="9" name="Table 8"/>
          <p:cNvGraphicFramePr>
            <a:graphicFrameLocks noGrp="1"/>
          </p:cNvGraphicFramePr>
          <p:nvPr>
            <p:extLst>
              <p:ext uri="{D42A27DB-BD31-4B8C-83A1-F6EECF244321}">
                <p14:modId xmlns:p14="http://schemas.microsoft.com/office/powerpoint/2010/main" val="2852928888"/>
              </p:ext>
            </p:extLst>
          </p:nvPr>
        </p:nvGraphicFramePr>
        <p:xfrm>
          <a:off x="1619672" y="1971262"/>
          <a:ext cx="5472608" cy="48209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370840">
                <a:tc>
                  <a:txBody>
                    <a:bodyPr/>
                    <a:lstStyle/>
                    <a:p>
                      <a:pPr algn="l" fontAlgn="t"/>
                      <a:r>
                        <a:rPr lang="en-CA" sz="1700" dirty="0">
                          <a:effectLst/>
                          <a:latin typeface="Consolas" panose="020B0609020204030204" pitchFamily="49" charset="0"/>
                        </a:rPr>
                        <a:t>M_E</a:t>
                      </a:r>
                    </a:p>
                  </a:txBody>
                  <a:tcPr marL="84047" marR="84047" marT="42023" marB="42023"/>
                </a:tc>
                <a:tc>
                  <a:txBody>
                    <a:bodyPr/>
                    <a:lstStyle/>
                    <a:p>
                      <a:r>
                        <a:rPr lang="en-US" i="1" dirty="0">
                          <a:latin typeface="Times New Roman" panose="02020603050405020304" pitchFamily="18" charset="0"/>
                          <a:cs typeface="Times New Roman" panose="02020603050405020304" pitchFamily="18" charset="0"/>
                        </a:rPr>
                        <a:t>e</a:t>
                      </a:r>
                      <a:endParaRPr lang="en-CA" i="1"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2.71828182845904523536</a:t>
                      </a:r>
                    </a:p>
                  </a:txBody>
                  <a:tcPr marL="84047" marR="84047" marT="42023" marB="42023"/>
                </a:tc>
                <a:extLst>
                  <a:ext uri="{0D108BD9-81ED-4DB2-BD59-A6C34878D82A}">
                    <a16:rowId xmlns:a16="http://schemas.microsoft.com/office/drawing/2014/main" val="10000"/>
                  </a:ext>
                </a:extLst>
              </a:tr>
              <a:tr h="370840">
                <a:tc>
                  <a:txBody>
                    <a:bodyPr/>
                    <a:lstStyle/>
                    <a:p>
                      <a:pPr algn="l" fontAlgn="t"/>
                      <a:r>
                        <a:rPr lang="en-CA" sz="1700" dirty="0">
                          <a:effectLst/>
                          <a:latin typeface="Consolas" panose="020B0609020204030204" pitchFamily="49" charset="0"/>
                        </a:rPr>
                        <a:t>M_LOG2E</a:t>
                      </a:r>
                    </a:p>
                  </a:txBody>
                  <a:tcPr marL="84047" marR="84047" marT="42023" marB="42023"/>
                </a:tc>
                <a:tc>
                  <a:txBody>
                    <a:bodyPr/>
                    <a:lstStyle/>
                    <a:p>
                      <a:r>
                        <a:rPr lang="en-US" dirty="0">
                          <a:latin typeface="Times New Roman" panose="02020603050405020304" pitchFamily="18" charset="0"/>
                          <a:cs typeface="Times New Roman" panose="02020603050405020304" pitchFamily="18" charset="0"/>
                        </a:rPr>
                        <a:t>log</a:t>
                      </a:r>
                      <a:r>
                        <a:rPr lang="en-US" baseline="-25000" dirty="0">
                          <a:latin typeface="Times New Roman" panose="02020603050405020304" pitchFamily="18" charset="0"/>
                          <a:cs typeface="Times New Roman" panose="02020603050405020304" pitchFamily="18" charset="0"/>
                        </a:rPr>
                        <a:t>2</a:t>
                      </a:r>
                      <a:r>
                        <a:rPr lang="en-US" baseline="0" dirty="0">
                          <a:latin typeface="Times New Roman" panose="02020603050405020304" pitchFamily="18" charset="0"/>
                          <a:cs typeface="Times New Roman" panose="02020603050405020304" pitchFamily="18" charset="0"/>
                        </a:rPr>
                        <a:t>(</a:t>
                      </a:r>
                      <a:r>
                        <a:rPr lang="en-US" i="1" baseline="0" dirty="0">
                          <a:latin typeface="Times New Roman" panose="02020603050405020304" pitchFamily="18" charset="0"/>
                          <a:cs typeface="Times New Roman" panose="02020603050405020304" pitchFamily="18" charset="0"/>
                        </a:rPr>
                        <a:t>e</a:t>
                      </a:r>
                      <a:r>
                        <a:rPr lang="en-US" i="0" baseline="0" dirty="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1.44269504088896340736</a:t>
                      </a:r>
                    </a:p>
                  </a:txBody>
                  <a:tcPr marL="84047" marR="84047" marT="42023" marB="42023"/>
                </a:tc>
                <a:extLst>
                  <a:ext uri="{0D108BD9-81ED-4DB2-BD59-A6C34878D82A}">
                    <a16:rowId xmlns:a16="http://schemas.microsoft.com/office/drawing/2014/main" val="10001"/>
                  </a:ext>
                </a:extLst>
              </a:tr>
              <a:tr h="370840">
                <a:tc>
                  <a:txBody>
                    <a:bodyPr/>
                    <a:lstStyle/>
                    <a:p>
                      <a:pPr algn="l" fontAlgn="t"/>
                      <a:r>
                        <a:rPr lang="en-CA" sz="1700" dirty="0">
                          <a:effectLst/>
                          <a:latin typeface="Consolas" panose="020B0609020204030204" pitchFamily="49" charset="0"/>
                        </a:rPr>
                        <a:t>M_LOG10E</a:t>
                      </a:r>
                    </a:p>
                  </a:txBody>
                  <a:tcPr marL="84047" marR="84047" marT="42023" marB="42023"/>
                </a:tc>
                <a:tc>
                  <a:txBody>
                    <a:bodyPr/>
                    <a:lstStyle/>
                    <a:p>
                      <a:r>
                        <a:rPr lang="en-US" dirty="0">
                          <a:latin typeface="Times New Roman" panose="02020603050405020304" pitchFamily="18" charset="0"/>
                          <a:cs typeface="Times New Roman" panose="02020603050405020304" pitchFamily="18" charset="0"/>
                        </a:rPr>
                        <a:t>log</a:t>
                      </a:r>
                      <a:r>
                        <a:rPr lang="en-US" baseline="-25000" dirty="0">
                          <a:latin typeface="Times New Roman" panose="02020603050405020304" pitchFamily="18" charset="0"/>
                          <a:cs typeface="Times New Roman" panose="02020603050405020304" pitchFamily="18" charset="0"/>
                        </a:rPr>
                        <a:t>10</a:t>
                      </a:r>
                      <a:r>
                        <a:rPr lang="en-US" baseline="0" dirty="0">
                          <a:latin typeface="Times New Roman" panose="02020603050405020304" pitchFamily="18" charset="0"/>
                          <a:cs typeface="Times New Roman" panose="02020603050405020304" pitchFamily="18" charset="0"/>
                        </a:rPr>
                        <a:t>(</a:t>
                      </a:r>
                      <a:r>
                        <a:rPr lang="en-US" i="1" baseline="0" dirty="0">
                          <a:latin typeface="Times New Roman" panose="02020603050405020304" pitchFamily="18" charset="0"/>
                          <a:cs typeface="Times New Roman" panose="02020603050405020304" pitchFamily="18" charset="0"/>
                        </a:rPr>
                        <a:t>e</a:t>
                      </a:r>
                      <a:r>
                        <a:rPr lang="en-US" i="0" baseline="0" dirty="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0.434294481903251827651</a:t>
                      </a:r>
                    </a:p>
                  </a:txBody>
                  <a:tcPr marL="84047" marR="84047" marT="42023" marB="42023"/>
                </a:tc>
                <a:extLst>
                  <a:ext uri="{0D108BD9-81ED-4DB2-BD59-A6C34878D82A}">
                    <a16:rowId xmlns:a16="http://schemas.microsoft.com/office/drawing/2014/main" val="10002"/>
                  </a:ext>
                </a:extLst>
              </a:tr>
              <a:tr h="370840">
                <a:tc>
                  <a:txBody>
                    <a:bodyPr/>
                    <a:lstStyle/>
                    <a:p>
                      <a:pPr algn="l" fontAlgn="t"/>
                      <a:r>
                        <a:rPr lang="en-CA" sz="1700" dirty="0">
                          <a:effectLst/>
                          <a:latin typeface="Consolas" panose="020B0609020204030204" pitchFamily="49" charset="0"/>
                        </a:rPr>
                        <a:t>M_LN2</a:t>
                      </a:r>
                    </a:p>
                  </a:txBody>
                  <a:tcPr marL="84047" marR="84047" marT="42023" marB="42023"/>
                </a:tc>
                <a:tc>
                  <a:txBody>
                    <a:bodyPr/>
                    <a:lstStyle/>
                    <a:p>
                      <a:r>
                        <a:rPr lang="en-US" dirty="0">
                          <a:latin typeface="Times New Roman" panose="02020603050405020304" pitchFamily="18" charset="0"/>
                          <a:cs typeface="Times New Roman" panose="02020603050405020304" pitchFamily="18" charset="0"/>
                        </a:rPr>
                        <a:t>ln(2)</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0.693147180559945309417</a:t>
                      </a:r>
                    </a:p>
                  </a:txBody>
                  <a:tcPr marL="84047" marR="84047" marT="42023" marB="42023"/>
                </a:tc>
                <a:extLst>
                  <a:ext uri="{0D108BD9-81ED-4DB2-BD59-A6C34878D82A}">
                    <a16:rowId xmlns:a16="http://schemas.microsoft.com/office/drawing/2014/main" val="10003"/>
                  </a:ext>
                </a:extLst>
              </a:tr>
              <a:tr h="370840">
                <a:tc>
                  <a:txBody>
                    <a:bodyPr/>
                    <a:lstStyle/>
                    <a:p>
                      <a:pPr algn="l" fontAlgn="t"/>
                      <a:r>
                        <a:rPr lang="en-CA" sz="1700" dirty="0">
                          <a:effectLst/>
                          <a:latin typeface="Consolas" panose="020B0609020204030204" pitchFamily="49" charset="0"/>
                        </a:rPr>
                        <a:t>M_LN10</a:t>
                      </a:r>
                    </a:p>
                  </a:txBody>
                  <a:tcPr marL="84047" marR="84047" marT="42023" marB="42023"/>
                </a:tc>
                <a:tc>
                  <a:txBody>
                    <a:bodyPr/>
                    <a:lstStyle/>
                    <a:p>
                      <a:r>
                        <a:rPr lang="en-US" dirty="0">
                          <a:latin typeface="Times New Roman" panose="02020603050405020304" pitchFamily="18" charset="0"/>
                          <a:cs typeface="Times New Roman" panose="02020603050405020304" pitchFamily="18" charset="0"/>
                        </a:rPr>
                        <a:t>ln(10)</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2.30258509299404568402</a:t>
                      </a:r>
                    </a:p>
                  </a:txBody>
                  <a:tcPr marL="84047" marR="84047" marT="42023" marB="42023"/>
                </a:tc>
                <a:extLst>
                  <a:ext uri="{0D108BD9-81ED-4DB2-BD59-A6C34878D82A}">
                    <a16:rowId xmlns:a16="http://schemas.microsoft.com/office/drawing/2014/main" val="10004"/>
                  </a:ext>
                </a:extLst>
              </a:tr>
              <a:tr h="370840">
                <a:tc>
                  <a:txBody>
                    <a:bodyPr/>
                    <a:lstStyle/>
                    <a:p>
                      <a:pPr algn="l" fontAlgn="t"/>
                      <a:r>
                        <a:rPr lang="en-CA" sz="1700" dirty="0">
                          <a:effectLst/>
                          <a:latin typeface="Consolas" panose="020B0609020204030204" pitchFamily="49" charset="0"/>
                        </a:rPr>
                        <a:t>M_PI</a:t>
                      </a:r>
                    </a:p>
                  </a:txBody>
                  <a:tcPr marL="84047" marR="84047" marT="42023" marB="42023"/>
                </a:tc>
                <a:tc>
                  <a:txBody>
                    <a:bodyPr/>
                    <a:lstStyle/>
                    <a:p>
                      <a:r>
                        <a:rPr lang="en-US" i="1" dirty="0">
                          <a:latin typeface="Symbol" panose="05050102010706020507" pitchFamily="18" charset="2"/>
                          <a:cs typeface="Times New Roman" panose="02020603050405020304" pitchFamily="18" charset="0"/>
                        </a:rPr>
                        <a:t>p</a:t>
                      </a:r>
                      <a:endParaRPr lang="en-CA" i="1" dirty="0">
                        <a:latin typeface="Symbol" panose="05050102010706020507" pitchFamily="18" charset="2"/>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3.14159265358979323846</a:t>
                      </a:r>
                    </a:p>
                  </a:txBody>
                  <a:tcPr marL="84047" marR="84047" marT="42023" marB="42023"/>
                </a:tc>
                <a:extLst>
                  <a:ext uri="{0D108BD9-81ED-4DB2-BD59-A6C34878D82A}">
                    <a16:rowId xmlns:a16="http://schemas.microsoft.com/office/drawing/2014/main" val="10005"/>
                  </a:ext>
                </a:extLst>
              </a:tr>
              <a:tr h="370840">
                <a:tc>
                  <a:txBody>
                    <a:bodyPr/>
                    <a:lstStyle/>
                    <a:p>
                      <a:pPr algn="l" fontAlgn="t"/>
                      <a:r>
                        <a:rPr lang="en-CA" sz="1700" dirty="0">
                          <a:effectLst/>
                          <a:latin typeface="Consolas" panose="020B0609020204030204" pitchFamily="49" charset="0"/>
                        </a:rPr>
                        <a:t>M_PI_2</a:t>
                      </a:r>
                    </a:p>
                  </a:txBody>
                  <a:tcPr marL="84047" marR="84047" marT="42023" marB="42023"/>
                </a:tc>
                <a:tc>
                  <a:txBody>
                    <a:bodyPr/>
                    <a:lstStyle/>
                    <a:p>
                      <a:r>
                        <a:rPr lang="en-US" i="1" dirty="0">
                          <a:latin typeface="Symbol" panose="05050102010706020507" pitchFamily="18" charset="2"/>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1.57079632679489661923</a:t>
                      </a:r>
                    </a:p>
                  </a:txBody>
                  <a:tcPr marL="84047" marR="84047" marT="42023" marB="42023"/>
                </a:tc>
                <a:extLst>
                  <a:ext uri="{0D108BD9-81ED-4DB2-BD59-A6C34878D82A}">
                    <a16:rowId xmlns:a16="http://schemas.microsoft.com/office/drawing/2014/main" val="10006"/>
                  </a:ext>
                </a:extLst>
              </a:tr>
              <a:tr h="370840">
                <a:tc>
                  <a:txBody>
                    <a:bodyPr/>
                    <a:lstStyle/>
                    <a:p>
                      <a:pPr algn="l" fontAlgn="t"/>
                      <a:r>
                        <a:rPr lang="en-CA" sz="1700" dirty="0">
                          <a:effectLst/>
                          <a:latin typeface="Consolas" panose="020B0609020204030204" pitchFamily="49" charset="0"/>
                        </a:rPr>
                        <a:t>M_PI_4</a:t>
                      </a:r>
                    </a:p>
                  </a:txBody>
                  <a:tcPr marL="84047" marR="84047" marT="42023" marB="42023"/>
                </a:tc>
                <a:tc>
                  <a:txBody>
                    <a:bodyPr/>
                    <a:lstStyle/>
                    <a:p>
                      <a:r>
                        <a:rPr lang="en-US" i="1" dirty="0">
                          <a:latin typeface="Symbol" panose="05050102010706020507" pitchFamily="18" charset="2"/>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/4</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0.785398163397448309616</a:t>
                      </a:r>
                    </a:p>
                  </a:txBody>
                  <a:tcPr marL="84047" marR="84047" marT="42023" marB="42023"/>
                </a:tc>
                <a:extLst>
                  <a:ext uri="{0D108BD9-81ED-4DB2-BD59-A6C34878D82A}">
                    <a16:rowId xmlns:a16="http://schemas.microsoft.com/office/drawing/2014/main" val="10007"/>
                  </a:ext>
                </a:extLst>
              </a:tr>
              <a:tr h="370840">
                <a:tc>
                  <a:txBody>
                    <a:bodyPr/>
                    <a:lstStyle/>
                    <a:p>
                      <a:pPr algn="l" fontAlgn="t"/>
                      <a:r>
                        <a:rPr lang="en-CA" sz="1700" dirty="0">
                          <a:effectLst/>
                          <a:latin typeface="Consolas" panose="020B0609020204030204" pitchFamily="49" charset="0"/>
                        </a:rPr>
                        <a:t>M_1_PI</a:t>
                      </a:r>
                    </a:p>
                  </a:txBody>
                  <a:tcPr marL="84047" marR="84047" marT="42023" marB="42023"/>
                </a:tc>
                <a:tc>
                  <a:txBody>
                    <a:bodyPr/>
                    <a:lstStyle/>
                    <a:p>
                      <a:r>
                        <a:rPr lang="en-US" dirty="0">
                          <a:latin typeface="Times New Roman" panose="02020603050405020304" pitchFamily="18" charset="0"/>
                          <a:cs typeface="Times New Roman" panose="02020603050405020304" pitchFamily="18" charset="0"/>
                        </a:rPr>
                        <a:t>1/</a:t>
                      </a:r>
                      <a:r>
                        <a:rPr lang="en-US" i="1" dirty="0">
                          <a:latin typeface="Symbol" panose="05050102010706020507" pitchFamily="18" charset="2"/>
                          <a:cs typeface="Times New Roman" panose="02020603050405020304" pitchFamily="18" charset="0"/>
                        </a:rPr>
                        <a:t>p</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0.318309886183790671538</a:t>
                      </a:r>
                    </a:p>
                  </a:txBody>
                  <a:tcPr marL="84047" marR="84047" marT="42023" marB="42023"/>
                </a:tc>
                <a:extLst>
                  <a:ext uri="{0D108BD9-81ED-4DB2-BD59-A6C34878D82A}">
                    <a16:rowId xmlns:a16="http://schemas.microsoft.com/office/drawing/2014/main" val="10008"/>
                  </a:ext>
                </a:extLst>
              </a:tr>
              <a:tr h="370840">
                <a:tc>
                  <a:txBody>
                    <a:bodyPr/>
                    <a:lstStyle/>
                    <a:p>
                      <a:pPr algn="l" fontAlgn="t"/>
                      <a:r>
                        <a:rPr lang="en-CA" sz="1700" dirty="0">
                          <a:effectLst/>
                          <a:latin typeface="Consolas" panose="020B0609020204030204" pitchFamily="49" charset="0"/>
                        </a:rPr>
                        <a:t>M_2_PI</a:t>
                      </a:r>
                    </a:p>
                  </a:txBody>
                  <a:tcPr marL="84047" marR="84047" marT="42023" marB="42023"/>
                </a:tc>
                <a:tc>
                  <a:txBody>
                    <a:bodyPr/>
                    <a:lstStyle/>
                    <a:p>
                      <a:r>
                        <a:rPr lang="en-US" dirty="0">
                          <a:latin typeface="Times New Roman" panose="02020603050405020304" pitchFamily="18" charset="0"/>
                          <a:cs typeface="Times New Roman" panose="02020603050405020304" pitchFamily="18" charset="0"/>
                        </a:rPr>
                        <a:t>2/</a:t>
                      </a:r>
                      <a:r>
                        <a:rPr lang="en-US" i="1" dirty="0">
                          <a:latin typeface="Symbol" panose="05050102010706020507" pitchFamily="18" charset="2"/>
                          <a:cs typeface="Times New Roman" panose="02020603050405020304" pitchFamily="18" charset="0"/>
                        </a:rPr>
                        <a:t>p</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0.636619772367581343076</a:t>
                      </a:r>
                    </a:p>
                  </a:txBody>
                  <a:tcPr marL="84047" marR="84047" marT="42023" marB="42023"/>
                </a:tc>
                <a:extLst>
                  <a:ext uri="{0D108BD9-81ED-4DB2-BD59-A6C34878D82A}">
                    <a16:rowId xmlns:a16="http://schemas.microsoft.com/office/drawing/2014/main" val="10009"/>
                  </a:ext>
                </a:extLst>
              </a:tr>
              <a:tr h="370840">
                <a:tc>
                  <a:txBody>
                    <a:bodyPr/>
                    <a:lstStyle/>
                    <a:p>
                      <a:pPr algn="l" fontAlgn="t"/>
                      <a:r>
                        <a:rPr lang="en-CA" sz="1700" dirty="0">
                          <a:effectLst/>
                          <a:latin typeface="Consolas" panose="020B0609020204030204" pitchFamily="49" charset="0"/>
                        </a:rPr>
                        <a:t>M_2_SQRTPI</a:t>
                      </a:r>
                    </a:p>
                  </a:txBody>
                  <a:tcPr marL="84047" marR="84047" marT="42023" marB="42023"/>
                </a:tc>
                <a:tc>
                  <a:txBody>
                    <a:bodyPr/>
                    <a:lstStyle/>
                    <a:p>
                      <a:r>
                        <a:rPr lang="en-US" dirty="0">
                          <a:latin typeface="Times New Roman" panose="02020603050405020304" pitchFamily="18" charset="0"/>
                          <a:cs typeface="Times New Roman" panose="02020603050405020304" pitchFamily="18" charset="0"/>
                        </a:rPr>
                        <a:t>2/√</a:t>
                      </a:r>
                      <a:r>
                        <a:rPr lang="en-US" i="1" dirty="0">
                          <a:latin typeface="Symbol" panose="05050102010706020507" pitchFamily="18" charset="2"/>
                          <a:cs typeface="Times New Roman" panose="02020603050405020304" pitchFamily="18" charset="0"/>
                        </a:rPr>
                        <a:t>p</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1.12837916709551257390</a:t>
                      </a:r>
                    </a:p>
                  </a:txBody>
                  <a:tcPr marL="84047" marR="84047" marT="42023" marB="42023"/>
                </a:tc>
                <a:extLst>
                  <a:ext uri="{0D108BD9-81ED-4DB2-BD59-A6C34878D82A}">
                    <a16:rowId xmlns:a16="http://schemas.microsoft.com/office/drawing/2014/main" val="10010"/>
                  </a:ext>
                </a:extLst>
              </a:tr>
              <a:tr h="370840">
                <a:tc>
                  <a:txBody>
                    <a:bodyPr/>
                    <a:lstStyle/>
                    <a:p>
                      <a:pPr algn="l" fontAlgn="t"/>
                      <a:r>
                        <a:rPr lang="en-CA" sz="1700" dirty="0">
                          <a:effectLst/>
                          <a:latin typeface="Consolas" panose="020B0609020204030204" pitchFamily="49" charset="0"/>
                        </a:rPr>
                        <a:t>M_SQRT2</a:t>
                      </a:r>
                    </a:p>
                  </a:txBody>
                  <a:tcPr marL="84047" marR="84047" marT="42023" marB="42023"/>
                </a:tc>
                <a:tc>
                  <a:txBody>
                    <a:bodyPr/>
                    <a:lstStyle/>
                    <a:p>
                      <a:r>
                        <a:rPr lang="en-US" dirty="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1.41421356237309504880</a:t>
                      </a:r>
                    </a:p>
                  </a:txBody>
                  <a:tcPr marL="84047" marR="84047" marT="42023" marB="42023"/>
                </a:tc>
                <a:extLst>
                  <a:ext uri="{0D108BD9-81ED-4DB2-BD59-A6C34878D82A}">
                    <a16:rowId xmlns:a16="http://schemas.microsoft.com/office/drawing/2014/main" val="10011"/>
                  </a:ext>
                </a:extLst>
              </a:tr>
              <a:tr h="370840">
                <a:tc>
                  <a:txBody>
                    <a:bodyPr/>
                    <a:lstStyle/>
                    <a:p>
                      <a:pPr algn="l" fontAlgn="t"/>
                      <a:r>
                        <a:rPr lang="en-CA" sz="1700" dirty="0">
                          <a:effectLst/>
                          <a:latin typeface="Consolas" panose="020B0609020204030204" pitchFamily="49" charset="0"/>
                        </a:rPr>
                        <a:t>M_SQRT1_2</a:t>
                      </a:r>
                    </a:p>
                  </a:txBody>
                  <a:tcPr marL="84047" marR="84047" marT="42023" marB="42023"/>
                </a:tc>
                <a:tc>
                  <a:txBody>
                    <a:bodyPr/>
                    <a:lstStyle/>
                    <a:p>
                      <a:r>
                        <a:rPr lang="en-US" dirty="0">
                          <a:latin typeface="Times New Roman" panose="02020603050405020304" pitchFamily="18" charset="0"/>
                          <a:cs typeface="Times New Roman" panose="02020603050405020304" pitchFamily="18" charset="0"/>
                        </a:rPr>
                        <a:t>1/√2</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0.707106781186547524401</a:t>
                      </a:r>
                    </a:p>
                  </a:txBody>
                  <a:tcPr marL="84047" marR="84047" marT="42023" marB="42023"/>
                </a:tc>
                <a:extLst>
                  <a:ext uri="{0D108BD9-81ED-4DB2-BD59-A6C34878D82A}">
                    <a16:rowId xmlns:a16="http://schemas.microsoft.com/office/drawing/2014/main" val="10012"/>
                  </a:ext>
                </a:extLst>
              </a:tr>
            </a:tbl>
          </a:graphicData>
        </a:graphic>
      </p:graphicFrame>
      <p:sp>
        <p:nvSpPr>
          <p:cNvPr id="10" name="Rounded Rectangle 9"/>
          <p:cNvSpPr/>
          <p:nvPr/>
        </p:nvSpPr>
        <p:spPr>
          <a:xfrm>
            <a:off x="1619672" y="3799431"/>
            <a:ext cx="532859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426108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normAutofit fontScale="92500" lnSpcReduction="10000"/>
          </a:bodyPr>
          <a:lstStyle/>
          <a:p>
            <a:r>
              <a:rPr lang="en-CA" dirty="0"/>
              <a:t>These can be used in a program:</a:t>
            </a:r>
          </a:p>
          <a:p>
            <a:pPr marL="800100" lvl="2" indent="0">
              <a:buNone/>
            </a:pPr>
            <a:r>
              <a:rPr lang="en-CA" sz="1200" b="1" dirty="0">
                <a:solidFill>
                  <a:srgbClr val="FF0000"/>
                </a:solidFill>
                <a:latin typeface="Consolas" panose="020B0609020204030204" pitchFamily="49" charset="0"/>
                <a:cs typeface="Consolas" panose="020B0609020204030204" pitchFamily="49" charset="0"/>
              </a:rPr>
              <a:t>#define _USE_MATH_DEFINES    // This is required for some IDEs and compilers</a:t>
            </a:r>
          </a:p>
          <a:p>
            <a:pPr marL="800100" lvl="2" indent="0">
              <a:buNone/>
            </a:pPr>
            <a:r>
              <a:rPr lang="en-CA" sz="1200" dirty="0">
                <a:latin typeface="Consolas" panose="020B0609020204030204" pitchFamily="49" charset="0"/>
                <a:cs typeface="Consolas" panose="020B0609020204030204" pitchFamily="49" charset="0"/>
              </a:rPr>
              <a:t>#include &lt;</a:t>
            </a:r>
            <a:r>
              <a:rPr lang="en-CA" sz="1200" dirty="0" err="1">
                <a:latin typeface="Consolas" panose="020B0609020204030204" pitchFamily="49" charset="0"/>
                <a:cs typeface="Consolas" panose="020B0609020204030204" pitchFamily="49" charset="0"/>
              </a:rPr>
              <a:t>cmath</a:t>
            </a:r>
            <a:r>
              <a:rPr lang="en-CA" sz="1200" dirty="0">
                <a:latin typeface="Consolas" panose="020B0609020204030204" pitchFamily="49" charset="0"/>
                <a:cs typeface="Consolas" panose="020B0609020204030204" pitchFamily="49" charset="0"/>
              </a:rPr>
              <a:t>&gt;</a:t>
            </a:r>
          </a:p>
          <a:p>
            <a:pPr marL="800100" lvl="2" indent="0">
              <a:buNone/>
            </a:pPr>
            <a:r>
              <a:rPr lang="en-CA" sz="1200" dirty="0">
                <a:latin typeface="Consolas" panose="020B0609020204030204" pitchFamily="49" charset="0"/>
                <a:cs typeface="Consolas" panose="020B0609020204030204" pitchFamily="49" charset="0"/>
              </a:rPr>
              <a:t>#include &lt;</a:t>
            </a:r>
            <a:r>
              <a:rPr lang="en-CA" sz="1200" dirty="0" err="1">
                <a:latin typeface="Consolas" panose="020B0609020204030204" pitchFamily="49" charset="0"/>
                <a:cs typeface="Consolas" panose="020B0609020204030204" pitchFamily="49" charset="0"/>
              </a:rPr>
              <a:t>iostream</a:t>
            </a:r>
            <a:r>
              <a:rPr lang="en-CA" sz="1200" dirty="0">
                <a:latin typeface="Consolas" panose="020B0609020204030204" pitchFamily="49" charset="0"/>
                <a:cs typeface="Consolas" panose="020B0609020204030204" pitchFamily="49" charset="0"/>
              </a:rPr>
              <a:t>&gt;</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Function declarations</a:t>
            </a:r>
            <a:endParaRPr lang="en-CA" sz="1200" dirty="0">
              <a:latin typeface="Consolas" panose="020B0609020204030204" pitchFamily="49" charset="0"/>
              <a:cs typeface="Consolas" panose="020B0609020204030204" pitchFamily="49" charset="0"/>
            </a:endParaRPr>
          </a:p>
          <a:p>
            <a:pPr marL="800100" lvl="2" indent="0">
              <a:buNone/>
            </a:pP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main();</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Function definitions</a:t>
            </a:r>
            <a:endParaRPr lang="en-CA" sz="1200" dirty="0">
              <a:latin typeface="Consolas" panose="020B0609020204030204" pitchFamily="49" charset="0"/>
              <a:cs typeface="Consolas" panose="020B0609020204030204" pitchFamily="49" charset="0"/>
            </a:endParaRPr>
          </a:p>
          <a:p>
            <a:pPr marL="800100" lvl="2" indent="0">
              <a:buNone/>
            </a:pP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main() {</a:t>
            </a:r>
          </a:p>
          <a:p>
            <a:pPr marL="800100" lvl="2" indent="0">
              <a:buNone/>
            </a:pPr>
            <a:r>
              <a:rPr lang="en-US" sz="1200" dirty="0">
                <a:latin typeface="Consolas" panose="020B0609020204030204" pitchFamily="49" charset="0"/>
                <a:cs typeface="Consolas" panose="020B0609020204030204" pitchFamily="49" charset="0"/>
              </a:rPr>
              <a:t>    double radius{};</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"Enter the radius of a sphere: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cin</a:t>
            </a:r>
            <a:r>
              <a:rPr lang="en-US" sz="1200" dirty="0">
                <a:latin typeface="Consolas" panose="020B0609020204030204" pitchFamily="49" charset="0"/>
                <a:cs typeface="Consolas" panose="020B0609020204030204" pitchFamily="49" charset="0"/>
              </a:rPr>
              <a:t> &gt;&gt; radius;</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double area{4.0*M_PI*radius*radius};</a:t>
            </a:r>
          </a:p>
          <a:p>
            <a:pPr marL="800100" lvl="2" indent="0">
              <a:buNone/>
            </a:pPr>
            <a:r>
              <a:rPr lang="en-US" sz="1200" dirty="0">
                <a:latin typeface="Consolas" panose="020B0609020204030204" pitchFamily="49" charset="0"/>
                <a:cs typeface="Consolas" panose="020B0609020204030204" pitchFamily="49" charset="0"/>
              </a:rPr>
              <a:t>    double volume{(4.0/3.0)*M_PI*radius*radius*radius};</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std::</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"The surface area is " &lt;&lt;  area  &lt;&lt; std::</a:t>
            </a:r>
            <a:r>
              <a:rPr lang="en-US" sz="1200" dirty="0" err="1">
                <a:latin typeface="Consolas" panose="020B0609020204030204" pitchFamily="49" charset="0"/>
                <a:cs typeface="Consolas" panose="020B0609020204030204" pitchFamily="49" charset="0"/>
              </a:rPr>
              <a:t>endl</a:t>
            </a:r>
            <a:r>
              <a:rPr lang="en-US" sz="1200" dirty="0">
                <a:latin typeface="Consolas" panose="020B0609020204030204" pitchFamily="49" charset="0"/>
                <a:cs typeface="Consolas" panose="020B0609020204030204" pitchFamily="49" charset="0"/>
              </a:rPr>
              <a:t>;</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"The volume is "       &lt;&lt; volume &lt;&lt;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endl</a:t>
            </a:r>
            <a:r>
              <a:rPr lang="en-US" sz="1200" dirty="0">
                <a:latin typeface="Consolas" panose="020B0609020204030204" pitchFamily="49" charset="0"/>
                <a:cs typeface="Consolas" panose="020B0609020204030204" pitchFamily="49" charset="0"/>
              </a:rPr>
              <a:t>;</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return 0;</a:t>
            </a:r>
          </a:p>
          <a:p>
            <a:pPr marL="800100" lvl="2" indent="0">
              <a:buNone/>
            </a:pPr>
            <a:r>
              <a:rPr lang="en-US" sz="12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13" name="TextBox 12"/>
          <p:cNvSpPr txBox="1"/>
          <p:nvPr/>
        </p:nvSpPr>
        <p:spPr>
          <a:xfrm>
            <a:off x="4060274" y="2689025"/>
            <a:ext cx="4363695" cy="646331"/>
          </a:xfrm>
          <a:prstGeom prst="rect">
            <a:avLst/>
          </a:prstGeom>
          <a:noFill/>
        </p:spPr>
        <p:txBody>
          <a:bodyPr wrap="none" rtlCol="0">
            <a:spAutoFit/>
          </a:bodyPr>
          <a:lstStyle/>
          <a:p>
            <a:r>
              <a:rPr lang="en-US" dirty="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Enter the radius of a sphere:</a:t>
            </a:r>
            <a:endParaRPr lang="en-CA" dirty="0">
              <a:solidFill>
                <a:srgbClr val="0070C0"/>
              </a:solidFill>
              <a:latin typeface="Consolas" panose="020B0609020204030204" pitchFamily="49" charset="0"/>
            </a:endParaRPr>
          </a:p>
        </p:txBody>
      </p:sp>
      <p:sp>
        <p:nvSpPr>
          <p:cNvPr id="14" name="TextBox 13"/>
          <p:cNvSpPr txBox="1"/>
          <p:nvPr/>
        </p:nvSpPr>
        <p:spPr>
          <a:xfrm>
            <a:off x="8293144" y="2962875"/>
            <a:ext cx="311304" cy="369332"/>
          </a:xfrm>
          <a:prstGeom prst="rect">
            <a:avLst/>
          </a:prstGeom>
          <a:noFill/>
        </p:spPr>
        <p:txBody>
          <a:bodyPr wrap="none" rtlCol="0">
            <a:spAutoFit/>
          </a:bodyPr>
          <a:lstStyle/>
          <a:p>
            <a:r>
              <a:rPr lang="en-US" dirty="0">
                <a:solidFill>
                  <a:srgbClr val="0070C0"/>
                </a:solidFill>
                <a:latin typeface="Consolas" panose="020B0609020204030204" pitchFamily="49" charset="0"/>
              </a:rPr>
              <a:t>2</a:t>
            </a:r>
            <a:endParaRPr lang="en-CA" dirty="0">
              <a:solidFill>
                <a:srgbClr val="0070C0"/>
              </a:solidFill>
              <a:latin typeface="Consolas" panose="020B0609020204030204" pitchFamily="49" charset="0"/>
            </a:endParaRPr>
          </a:p>
        </p:txBody>
      </p:sp>
      <p:sp>
        <p:nvSpPr>
          <p:cNvPr id="18" name="TextBox 17"/>
          <p:cNvSpPr txBox="1"/>
          <p:nvPr/>
        </p:nvSpPr>
        <p:spPr>
          <a:xfrm>
            <a:off x="4601906" y="3335356"/>
            <a:ext cx="3603872" cy="646331"/>
          </a:xfrm>
          <a:prstGeom prst="rect">
            <a:avLst/>
          </a:prstGeom>
          <a:noFill/>
        </p:spPr>
        <p:txBody>
          <a:bodyPr wrap="none" rtlCol="0">
            <a:spAutoFit/>
          </a:bodyPr>
          <a:lstStyle/>
          <a:p>
            <a:r>
              <a:rPr lang="en-CA" dirty="0">
                <a:solidFill>
                  <a:srgbClr val="0070C0"/>
                </a:solidFill>
                <a:latin typeface="Consolas" panose="020B0609020204030204" pitchFamily="49" charset="0"/>
              </a:rPr>
              <a:t>The surface area is 50.2655</a:t>
            </a:r>
          </a:p>
          <a:p>
            <a:r>
              <a:rPr lang="en-CA" dirty="0">
                <a:solidFill>
                  <a:srgbClr val="0070C0"/>
                </a:solidFill>
                <a:latin typeface="Consolas" panose="020B0609020204030204" pitchFamily="49" charset="0"/>
              </a:rPr>
              <a:t>The volume is 33.5103</a:t>
            </a:r>
          </a:p>
        </p:txBody>
      </p:sp>
    </p:spTree>
    <p:custDataLst>
      <p:tags r:id="rId1"/>
    </p:custDataLst>
    <p:extLst>
      <p:ext uri="{BB962C8B-B14F-4D97-AF65-F5344CB8AC3E}">
        <p14:creationId xmlns:p14="http://schemas.microsoft.com/office/powerpoint/2010/main" val="414067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6|9.9"/>
</p:tagLst>
</file>

<file path=ppt/tags/tag10.xml><?xml version="1.0" encoding="utf-8"?>
<p:tagLst xmlns:a="http://schemas.openxmlformats.org/drawingml/2006/main" xmlns:r="http://schemas.openxmlformats.org/officeDocument/2006/relationships" xmlns:p="http://schemas.openxmlformats.org/presentationml/2006/main">
  <p:tag name="TIMING" val="|22|2.1|17.3|17.7"/>
</p:tagLst>
</file>

<file path=ppt/tags/tag11.xml><?xml version="1.0" encoding="utf-8"?>
<p:tagLst xmlns:a="http://schemas.openxmlformats.org/drawingml/2006/main" xmlns:r="http://schemas.openxmlformats.org/officeDocument/2006/relationships" xmlns:p="http://schemas.openxmlformats.org/presentationml/2006/main">
  <p:tag name="TIMING" val="|25.9|34.5|2.9|9.7|9.4|0.4|0.4|0.5|2.2"/>
</p:tagLst>
</file>

<file path=ppt/tags/tag12.xml><?xml version="1.0" encoding="utf-8"?>
<p:tagLst xmlns:a="http://schemas.openxmlformats.org/drawingml/2006/main" xmlns:r="http://schemas.openxmlformats.org/officeDocument/2006/relationships" xmlns:p="http://schemas.openxmlformats.org/presentationml/2006/main">
  <p:tag name="TIMING" val="|26.9|17.7|2.2|25.8|3.3|32.1|5.2|5.8|0.3|0.4|0.4|2.3"/>
</p:tagLst>
</file>

<file path=ppt/tags/tag13.xml><?xml version="1.0" encoding="utf-8"?>
<p:tagLst xmlns:a="http://schemas.openxmlformats.org/drawingml/2006/main" xmlns:r="http://schemas.openxmlformats.org/officeDocument/2006/relationships" xmlns:p="http://schemas.openxmlformats.org/presentationml/2006/main">
  <p:tag name="TIMING" val="|9.6"/>
</p:tagLst>
</file>

<file path=ppt/tags/tag14.xml><?xml version="1.0" encoding="utf-8"?>
<p:tagLst xmlns:a="http://schemas.openxmlformats.org/drawingml/2006/main" xmlns:r="http://schemas.openxmlformats.org/officeDocument/2006/relationships" xmlns:p="http://schemas.openxmlformats.org/presentationml/2006/main">
  <p:tag name="TIMING" val="|12.8|10.2|11.8|7|10.1|44.5|4.6|16.8"/>
</p:tagLst>
</file>

<file path=ppt/tags/tag15.xml><?xml version="1.0" encoding="utf-8"?>
<p:tagLst xmlns:a="http://schemas.openxmlformats.org/drawingml/2006/main" xmlns:r="http://schemas.openxmlformats.org/officeDocument/2006/relationships" xmlns:p="http://schemas.openxmlformats.org/presentationml/2006/main">
  <p:tag name="TIMING" val="|12.1|21|76.8|72.3|36.6"/>
</p:tagLst>
</file>

<file path=ppt/tags/tag2.xml><?xml version="1.0" encoding="utf-8"?>
<p:tagLst xmlns:a="http://schemas.openxmlformats.org/drawingml/2006/main" xmlns:r="http://schemas.openxmlformats.org/officeDocument/2006/relationships" xmlns:p="http://schemas.openxmlformats.org/presentationml/2006/main">
  <p:tag name="TIMING" val="|28|12.8|16.7|7.2"/>
</p:tagLst>
</file>

<file path=ppt/tags/tag3.xml><?xml version="1.0" encoding="utf-8"?>
<p:tagLst xmlns:a="http://schemas.openxmlformats.org/drawingml/2006/main" xmlns:r="http://schemas.openxmlformats.org/officeDocument/2006/relationships" xmlns:p="http://schemas.openxmlformats.org/presentationml/2006/main">
  <p:tag name="TIMING" val="|24.4|11.7|7.7"/>
</p:tagLst>
</file>

<file path=ppt/tags/tag4.xml><?xml version="1.0" encoding="utf-8"?>
<p:tagLst xmlns:a="http://schemas.openxmlformats.org/drawingml/2006/main" xmlns:r="http://schemas.openxmlformats.org/officeDocument/2006/relationships" xmlns:p="http://schemas.openxmlformats.org/presentationml/2006/main">
  <p:tag name="TIMING" val="|19.4|11.1|3.6|15.7|10.8|8.6"/>
</p:tagLst>
</file>

<file path=ppt/tags/tag5.xml><?xml version="1.0" encoding="utf-8"?>
<p:tagLst xmlns:a="http://schemas.openxmlformats.org/drawingml/2006/main" xmlns:r="http://schemas.openxmlformats.org/officeDocument/2006/relationships" xmlns:p="http://schemas.openxmlformats.org/presentationml/2006/main">
  <p:tag name="TIMING" val="|5.4|4.7|12.5"/>
</p:tagLst>
</file>

<file path=ppt/tags/tag6.xml><?xml version="1.0" encoding="utf-8"?>
<p:tagLst xmlns:a="http://schemas.openxmlformats.org/drawingml/2006/main" xmlns:r="http://schemas.openxmlformats.org/officeDocument/2006/relationships" xmlns:p="http://schemas.openxmlformats.org/presentationml/2006/main">
  <p:tag name="TIMING" val="|14.3"/>
</p:tagLst>
</file>

<file path=ppt/tags/tag7.xml><?xml version="1.0" encoding="utf-8"?>
<p:tagLst xmlns:a="http://schemas.openxmlformats.org/drawingml/2006/main" xmlns:r="http://schemas.openxmlformats.org/officeDocument/2006/relationships" xmlns:p="http://schemas.openxmlformats.org/presentationml/2006/main">
  <p:tag name="TIMING" val="|10.6|48.1|14.4|14.9|44.6|6.3|2.1"/>
</p:tagLst>
</file>

<file path=ppt/tags/tag8.xml><?xml version="1.0" encoding="utf-8"?>
<p:tagLst xmlns:a="http://schemas.openxmlformats.org/drawingml/2006/main" xmlns:r="http://schemas.openxmlformats.org/officeDocument/2006/relationships" xmlns:p="http://schemas.openxmlformats.org/presentationml/2006/main">
  <p:tag name="TIMING" val="|6.4|5.3|16.8|9.9|10.8|12.3|18"/>
</p:tagLst>
</file>

<file path=ppt/tags/tag9.xml><?xml version="1.0" encoding="utf-8"?>
<p:tagLst xmlns:a="http://schemas.openxmlformats.org/drawingml/2006/main" xmlns:r="http://schemas.openxmlformats.org/officeDocument/2006/relationships" xmlns:p="http://schemas.openxmlformats.org/presentationml/2006/main">
  <p:tag name="TIMING" val="|21.4|4.2|15.2|15|5.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85607</TotalTime>
  <Words>1833</Words>
  <Application>Microsoft Office PowerPoint</Application>
  <PresentationFormat>On-screen Show (4:3)</PresentationFormat>
  <Paragraphs>307</Paragraphs>
  <Slides>22</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Arial</vt:lpstr>
      <vt:lpstr>Calibri</vt:lpstr>
      <vt:lpstr>Consolas</vt:lpstr>
      <vt:lpstr>Constantia</vt:lpstr>
      <vt:lpstr>Georgia</vt:lpstr>
      <vt:lpstr>Symbol</vt:lpstr>
      <vt:lpstr>Times New Roman</vt:lpstr>
      <vt:lpstr>Custom Design</vt:lpstr>
      <vt:lpstr>Libraries and calling functions</vt:lpstr>
      <vt:lpstr>Outline</vt:lpstr>
      <vt:lpstr>Using other code</vt:lpstr>
      <vt:lpstr>Review of functions</vt:lpstr>
      <vt:lpstr>Functions in C++</vt:lpstr>
      <vt:lpstr>Libraries</vt:lpstr>
      <vt:lpstr>Libraries</vt:lpstr>
      <vt:lpstr>Global variables</vt:lpstr>
      <vt:lpstr>Example</vt:lpstr>
      <vt:lpstr>Function declarations</vt:lpstr>
      <vt:lpstr>Function declarations</vt:lpstr>
      <vt:lpstr>Trigonometric functions</vt:lpstr>
      <vt:lpstr>Trigonometric functions</vt:lpstr>
      <vt:lpstr>Functions calls in arithmetic expressions</vt:lpstr>
      <vt:lpstr>Other functions</vt:lpstr>
      <vt:lpstr>A nice example</vt:lpstr>
      <vt:lpstr>An important takeaway</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1538</cp:revision>
  <dcterms:created xsi:type="dcterms:W3CDTF">2009-09-11T23:00:44Z</dcterms:created>
  <dcterms:modified xsi:type="dcterms:W3CDTF">2023-09-22T16:00:07Z</dcterms:modified>
</cp:coreProperties>
</file>